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handoutMasterIdLst>
    <p:handoutMasterId r:id="rId56"/>
  </p:handoutMasterIdLst>
  <p:sldIdLst>
    <p:sldId id="393" r:id="rId2"/>
    <p:sldId id="454" r:id="rId3"/>
    <p:sldId id="467" r:id="rId4"/>
    <p:sldId id="468" r:id="rId5"/>
    <p:sldId id="462" r:id="rId6"/>
    <p:sldId id="456" r:id="rId7"/>
    <p:sldId id="514" r:id="rId8"/>
    <p:sldId id="509" r:id="rId9"/>
    <p:sldId id="515" r:id="rId10"/>
    <p:sldId id="500" r:id="rId11"/>
    <p:sldId id="458" r:id="rId12"/>
    <p:sldId id="459" r:id="rId13"/>
    <p:sldId id="502" r:id="rId14"/>
    <p:sldId id="505" r:id="rId15"/>
    <p:sldId id="503" r:id="rId16"/>
    <p:sldId id="471" r:id="rId17"/>
    <p:sldId id="472" r:id="rId18"/>
    <p:sldId id="478" r:id="rId19"/>
    <p:sldId id="473" r:id="rId20"/>
    <p:sldId id="504" r:id="rId21"/>
    <p:sldId id="482" r:id="rId22"/>
    <p:sldId id="484" r:id="rId23"/>
    <p:sldId id="512" r:id="rId24"/>
    <p:sldId id="516" r:id="rId25"/>
    <p:sldId id="517" r:id="rId26"/>
    <p:sldId id="519" r:id="rId27"/>
    <p:sldId id="520" r:id="rId28"/>
    <p:sldId id="518" r:id="rId29"/>
    <p:sldId id="488" r:id="rId30"/>
    <p:sldId id="487" r:id="rId31"/>
    <p:sldId id="460" r:id="rId32"/>
    <p:sldId id="507" r:id="rId33"/>
    <p:sldId id="491" r:id="rId34"/>
    <p:sldId id="497" r:id="rId35"/>
    <p:sldId id="499" r:id="rId36"/>
    <p:sldId id="527" r:id="rId37"/>
    <p:sldId id="492" r:id="rId38"/>
    <p:sldId id="498" r:id="rId39"/>
    <p:sldId id="493" r:id="rId40"/>
    <p:sldId id="494" r:id="rId41"/>
    <p:sldId id="495" r:id="rId42"/>
    <p:sldId id="461" r:id="rId43"/>
    <p:sldId id="531" r:id="rId44"/>
    <p:sldId id="523" r:id="rId45"/>
    <p:sldId id="513" r:id="rId46"/>
    <p:sldId id="524" r:id="rId47"/>
    <p:sldId id="525" r:id="rId48"/>
    <p:sldId id="521" r:id="rId49"/>
    <p:sldId id="530" r:id="rId50"/>
    <p:sldId id="526" r:id="rId51"/>
    <p:sldId id="528" r:id="rId52"/>
    <p:sldId id="529" r:id="rId53"/>
    <p:sldId id="496" r:id="rId54"/>
  </p:sldIdLst>
  <p:sldSz cx="9144000" cy="6858000" type="screen4x3"/>
  <p:notesSz cx="9928225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6DDD20E4-A3E0-4AF9-AA1F-3E77470EED6C}">
          <p14:sldIdLst>
            <p14:sldId id="393"/>
          </p14:sldIdLst>
        </p14:section>
        <p14:section name="未命名的章節" id="{80965FF9-3475-4593-8F7A-DF6DC3BF87B2}">
          <p14:sldIdLst>
            <p14:sldId id="454"/>
            <p14:sldId id="467"/>
            <p14:sldId id="468"/>
            <p14:sldId id="462"/>
            <p14:sldId id="456"/>
            <p14:sldId id="514"/>
            <p14:sldId id="509"/>
            <p14:sldId id="515"/>
            <p14:sldId id="500"/>
            <p14:sldId id="458"/>
            <p14:sldId id="459"/>
            <p14:sldId id="502"/>
            <p14:sldId id="505"/>
            <p14:sldId id="503"/>
            <p14:sldId id="471"/>
            <p14:sldId id="472"/>
            <p14:sldId id="478"/>
            <p14:sldId id="473"/>
            <p14:sldId id="504"/>
            <p14:sldId id="482"/>
            <p14:sldId id="484"/>
            <p14:sldId id="512"/>
            <p14:sldId id="516"/>
            <p14:sldId id="517"/>
            <p14:sldId id="519"/>
            <p14:sldId id="520"/>
            <p14:sldId id="518"/>
            <p14:sldId id="488"/>
            <p14:sldId id="487"/>
            <p14:sldId id="460"/>
            <p14:sldId id="507"/>
            <p14:sldId id="491"/>
            <p14:sldId id="497"/>
            <p14:sldId id="499"/>
            <p14:sldId id="527"/>
            <p14:sldId id="492"/>
            <p14:sldId id="498"/>
            <p14:sldId id="493"/>
            <p14:sldId id="494"/>
            <p14:sldId id="495"/>
            <p14:sldId id="461"/>
            <p14:sldId id="531"/>
            <p14:sldId id="523"/>
            <p14:sldId id="513"/>
            <p14:sldId id="524"/>
            <p14:sldId id="525"/>
            <p14:sldId id="521"/>
            <p14:sldId id="530"/>
            <p14:sldId id="526"/>
            <p14:sldId id="528"/>
            <p14:sldId id="529"/>
            <p14:sldId id="4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i" initials="L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BBB"/>
    <a:srgbClr val="1A5AB3"/>
    <a:srgbClr val="2671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6578" autoAdjust="0"/>
    <p:restoredTop sz="88260" autoAdjust="0"/>
  </p:normalViewPr>
  <p:slideViewPr>
    <p:cSldViewPr>
      <p:cViewPr varScale="1">
        <p:scale>
          <a:sx n="110" d="100"/>
          <a:sy n="110" d="100"/>
        </p:scale>
        <p:origin x="6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commentAuthors" Target="commentAuthors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3698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3B629-8FCA-451B-AECC-B0B4D2C9B693}" type="datetimeFigureOut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BFA23-4F5A-486E-BF12-90DAA6FA5A9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265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688F3-736D-4381-A1D6-0E21110231B5}" type="datetimeFigureOut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28896"/>
            <a:ext cx="794258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A5EE4-2F61-4435-8B49-C29F1B432D3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5860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56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Geo:</a:t>
            </a:r>
            <a:r>
              <a:rPr kumimoji="1" lang="zh-TW" altLang="en-US" dirty="0" smtClean="0"/>
              <a:t>概念是指說有某個</a:t>
            </a:r>
            <a:r>
              <a:rPr kumimoji="1" lang="en-US" altLang="zh-TW" dirty="0" smtClean="0"/>
              <a:t>keyword</a:t>
            </a:r>
            <a:r>
              <a:rPr kumimoji="1" lang="zh-TW" altLang="en-US" dirty="0" smtClean="0"/>
              <a:t>是代表某一個特定的地點，先透過</a:t>
            </a:r>
            <a:r>
              <a:rPr kumimoji="1" lang="en-US" altLang="zh-TW" dirty="0" smtClean="0"/>
              <a:t>geocode</a:t>
            </a:r>
            <a:r>
              <a:rPr kumimoji="1" lang="zh-TW" altLang="en-US" dirty="0" smtClean="0"/>
              <a:t>判斷是否這個</a:t>
            </a:r>
            <a:r>
              <a:rPr kumimoji="1" lang="en-US" altLang="zh-TW" dirty="0" smtClean="0"/>
              <a:t>keyword</a:t>
            </a:r>
            <a:r>
              <a:rPr kumimoji="1" lang="zh-TW" altLang="en-US" dirty="0" smtClean="0"/>
              <a:t>真實存在</a:t>
            </a:r>
            <a:r>
              <a:rPr kumimoji="1" lang="en-US" altLang="zh-TW" dirty="0" smtClean="0"/>
              <a:t>location </a:t>
            </a:r>
            <a:r>
              <a:rPr kumimoji="1" lang="zh-TW" altLang="en-US" dirty="0" smtClean="0"/>
              <a:t>座標，然後透過他的地點的分布情況來計算分數</a:t>
            </a:r>
            <a:endParaRPr kumimoji="1" lang="en-US" altLang="zh-TW" dirty="0" smtClean="0"/>
          </a:p>
          <a:p>
            <a:r>
              <a:rPr kumimoji="1" lang="en-US" altLang="zh-TW" dirty="0" smtClean="0"/>
              <a:t>Temp:</a:t>
            </a:r>
            <a:r>
              <a:rPr kumimoji="1" lang="zh-TW" altLang="en-US" dirty="0" smtClean="0"/>
              <a:t>概念是說某個</a:t>
            </a:r>
            <a:r>
              <a:rPr kumimoji="1" lang="en-US" altLang="zh-TW" dirty="0" smtClean="0"/>
              <a:t>keyword</a:t>
            </a:r>
            <a:r>
              <a:rPr kumimoji="1" lang="zh-TW" altLang="en-US" dirty="0" smtClean="0"/>
              <a:t>是代表某一段特定時間，透過這個</a:t>
            </a:r>
            <a:r>
              <a:rPr kumimoji="1" lang="en-US" altLang="zh-TW" dirty="0" smtClean="0"/>
              <a:t>keyword</a:t>
            </a:r>
            <a:r>
              <a:rPr kumimoji="1" lang="zh-TW" altLang="en-US" dirty="0" smtClean="0"/>
              <a:t>出現的時間分佈來算分</a:t>
            </a:r>
            <a:endParaRPr kumimoji="1" lang="en-US" altLang="zh-TW" dirty="0" smtClean="0"/>
          </a:p>
          <a:p>
            <a:r>
              <a:rPr kumimoji="1" lang="en-US" altLang="zh-TW" dirty="0" smtClean="0"/>
              <a:t>Attribute:</a:t>
            </a:r>
            <a:r>
              <a:rPr kumimoji="1" lang="zh-TW" altLang="en-US" dirty="0" smtClean="0"/>
              <a:t>只某個</a:t>
            </a:r>
            <a:r>
              <a:rPr kumimoji="1" lang="en-US" altLang="zh-TW" dirty="0" smtClean="0"/>
              <a:t>keyword</a:t>
            </a:r>
            <a:r>
              <a:rPr kumimoji="1" lang="zh-TW" altLang="en-US" dirty="0" smtClean="0"/>
              <a:t>是不是就代表著某個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，用</a:t>
            </a:r>
            <a:r>
              <a:rPr kumimoji="1" lang="en-US" altLang="zh-TW" dirty="0" smtClean="0"/>
              <a:t>TFIDF</a:t>
            </a:r>
            <a:r>
              <a:rPr kumimoji="1" lang="zh-TW" altLang="en-US" dirty="0" smtClean="0"/>
              <a:t>的概念，是希望找到一個</a:t>
            </a:r>
            <a:r>
              <a:rPr kumimoji="1" lang="en-US" altLang="zh-TW" dirty="0" smtClean="0"/>
              <a:t>keyword</a:t>
            </a:r>
            <a:r>
              <a:rPr kumimoji="1" lang="zh-TW" altLang="en-US" dirty="0" smtClean="0"/>
              <a:t>他常常出現在某一個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，而不會常常出現在其他的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，在同一個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裡面，如果有越多相同的</a:t>
            </a:r>
            <a:r>
              <a:rPr kumimoji="1" lang="en-US" altLang="zh-TW" dirty="0" smtClean="0"/>
              <a:t>tag</a:t>
            </a:r>
            <a:r>
              <a:rPr kumimoji="1" lang="zh-TW" altLang="en-US" dirty="0" smtClean="0"/>
              <a:t>，那這個</a:t>
            </a:r>
            <a:r>
              <a:rPr kumimoji="1" lang="en-US" altLang="zh-TW" dirty="0" smtClean="0"/>
              <a:t>tag</a:t>
            </a:r>
            <a:r>
              <a:rPr kumimoji="1" lang="zh-TW" altLang="en-US" dirty="0" smtClean="0"/>
              <a:t>越能夠有機會能當作這個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attribute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keyword</a:t>
            </a:r>
            <a:endParaRPr kumimoji="1" lang="zh-TW" altLang="en-US" dirty="0" smtClean="0"/>
          </a:p>
          <a:p>
            <a:r>
              <a:rPr kumimoji="1" lang="zh-TW" altLang="en-US" dirty="0" smtClean="0"/>
              <a:t>但是如果相同的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，在同一個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，有很多的次打卡，也都有相同的</a:t>
            </a:r>
            <a:r>
              <a:rPr kumimoji="1" lang="en-US" altLang="zh-TW" dirty="0" smtClean="0"/>
              <a:t>tag</a:t>
            </a:r>
            <a:r>
              <a:rPr kumimoji="1" lang="zh-TW" altLang="en-US" dirty="0" smtClean="0"/>
              <a:t>，那可能會讓</a:t>
            </a:r>
            <a:r>
              <a:rPr kumimoji="1" lang="en-US" altLang="zh-TW" dirty="0" smtClean="0"/>
              <a:t>pf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over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estimated</a:t>
            </a:r>
          </a:p>
          <a:p>
            <a:r>
              <a:rPr kumimoji="1" lang="zh-TW" altLang="en-US" dirty="0" smtClean="0"/>
              <a:t>所以</a:t>
            </a:r>
            <a:r>
              <a:rPr kumimoji="1" lang="en-US" altLang="zh-TW" dirty="0" err="1" smtClean="0"/>
              <a:t>uf</a:t>
            </a:r>
            <a:r>
              <a:rPr kumimoji="1" lang="zh-TW" altLang="en-US" dirty="0" smtClean="0"/>
              <a:t>是在這個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打卡這個</a:t>
            </a:r>
            <a:r>
              <a:rPr kumimoji="1" lang="en-US" altLang="zh-TW" dirty="0" smtClean="0"/>
              <a:t>tag</a:t>
            </a:r>
            <a:r>
              <a:rPr kumimoji="1" lang="zh-TW" altLang="en-US" dirty="0" smtClean="0"/>
              <a:t>的人數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rf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zh-TW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L,w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是在所有的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中，有包含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這個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個數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帶過就好</a:t>
            </a:r>
            <a:endParaRPr lang="en-US" altLang="zh-TW" dirty="0" smtClean="0"/>
          </a:p>
          <a:p>
            <a:endParaRPr kumimoji="1" lang="zh-TW" altLang="en-US" dirty="0"/>
          </a:p>
          <a:p>
            <a:r>
              <a:rPr kumimoji="1" lang="zh-TW" altLang="en-US" dirty="0"/>
              <a:t>----- 會議記錄 (15/8/21 14:00) -----</a:t>
            </a:r>
          </a:p>
          <a:p>
            <a:r>
              <a:rPr kumimoji="1" lang="zh-TW" altLang="en-US" dirty="0"/>
              <a:t>不要係講，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45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191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首先，我們想要找出是比較熱門、受歡迎、有吸引力的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，在這邊我們借用了</a:t>
            </a:r>
            <a:r>
              <a:rPr kumimoji="1" lang="en-US" altLang="zh-TW" dirty="0" smtClean="0"/>
              <a:t>TIST</a:t>
            </a:r>
            <a:r>
              <a:rPr kumimoji="1" lang="zh-TW" altLang="en-US" dirty="0" smtClean="0"/>
              <a:t>這篇</a:t>
            </a:r>
            <a:r>
              <a:rPr kumimoji="1" lang="en-US" altLang="zh-TW" dirty="0" smtClean="0"/>
              <a:t>paper</a:t>
            </a:r>
            <a:r>
              <a:rPr kumimoji="1" lang="zh-TW" altLang="en-US" dirty="0" smtClean="0"/>
              <a:t>裡面所以提出的方法，套用</a:t>
            </a:r>
            <a:r>
              <a:rPr kumimoji="1" lang="en-US" altLang="zh-TW" dirty="0" smtClean="0"/>
              <a:t>random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walk</a:t>
            </a:r>
            <a:r>
              <a:rPr kumimoji="1" lang="zh-TW" altLang="en-US" baseline="0" dirty="0" smtClean="0"/>
              <a:t>的概念，</a:t>
            </a:r>
            <a:r>
              <a:rPr kumimoji="1" lang="zh-TW" altLang="en-US" dirty="0" smtClean="0"/>
              <a:t>透過馬科夫鍊計算每個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之間的位移矩陣，可以算出每個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的停留機率，就可以計算出每個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的吸引力分數</a:t>
            </a:r>
            <a:r>
              <a:rPr kumimoji="1" lang="zh-TW" altLang="en-US" baseline="0" dirty="0" smtClean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687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接下來，我們都知道每個地點都會有適合拜訪的時間，像是我們會在晚上去逛夜市、白天的時候去海邊玩，所以我們透過每個地點在不同時間的拜訪機率，可以去知道說何時是比較適合拜訪的時間。比方說左邊這張圖是台北火車站的，在每個時間都會有人去，右邊這張圖是花園夜市，只會有晚上的時間去拜訪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982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但是因為</a:t>
            </a:r>
            <a:r>
              <a:rPr kumimoji="1" lang="en-US" altLang="zh-TW" dirty="0" err="1" smtClean="0"/>
              <a:t>checkin</a:t>
            </a:r>
            <a:r>
              <a:rPr kumimoji="1" lang="zh-TW" altLang="en-US" dirty="0" smtClean="0"/>
              <a:t>的資料會有</a:t>
            </a:r>
            <a:r>
              <a:rPr kumimoji="1" lang="en-US" altLang="zh-TW" dirty="0" smtClean="0"/>
              <a:t>sparse</a:t>
            </a:r>
            <a:r>
              <a:rPr kumimoji="1" lang="zh-TW" altLang="en-US" dirty="0" smtClean="0"/>
              <a:t>的問題，比較稀疏，這樣的資料並沒有辦法得到一個很完整的分佈，所以我們把原始的</a:t>
            </a:r>
            <a:r>
              <a:rPr kumimoji="1" lang="en-US" altLang="zh-TW" dirty="0" err="1" smtClean="0"/>
              <a:t>checkin</a:t>
            </a:r>
            <a:r>
              <a:rPr kumimoji="1" lang="zh-TW" altLang="en-US" dirty="0" smtClean="0"/>
              <a:t>時間資料套入</a:t>
            </a:r>
            <a:r>
              <a:rPr kumimoji="1" lang="en-US" altLang="zh-TW" dirty="0" smtClean="0"/>
              <a:t>normal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distribution</a:t>
            </a:r>
            <a:r>
              <a:rPr kumimoji="1" lang="zh-TW" altLang="en-US" dirty="0" smtClean="0"/>
              <a:t>來得到在某個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每個時間點的拜訪機率，透過這個機率，我們定義了一個拜訪時間分數</a:t>
            </a:r>
            <a:r>
              <a:rPr kumimoji="1" lang="en-US" altLang="zh-TW" dirty="0" smtClean="0"/>
              <a:t>VS</a:t>
            </a:r>
            <a:r>
              <a:rPr kumimoji="1" lang="zh-TW" altLang="en-US" dirty="0" smtClean="0"/>
              <a:t>，我們是用在某個時間點的拜訪機率，去除以這個分佈底下最大的機率值</a:t>
            </a:r>
            <a:endParaRPr kumimoji="1"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dirty="0" smtClean="0"/>
              <a:t>以這個例子來看，最高的機率是</a:t>
            </a:r>
            <a:r>
              <a:rPr kumimoji="1" lang="en-US" altLang="zh-TW" dirty="0" smtClean="0"/>
              <a:t>0.08</a:t>
            </a:r>
            <a:r>
              <a:rPr kumimoji="1" lang="zh-TW" altLang="en-US" dirty="0" smtClean="0"/>
              <a:t>，出現在大概晚上</a:t>
            </a:r>
            <a:r>
              <a:rPr kumimoji="1" lang="en-US" altLang="zh-TW" dirty="0" smtClean="0"/>
              <a:t>7</a:t>
            </a:r>
            <a:r>
              <a:rPr kumimoji="1" lang="zh-TW" altLang="en-US" dirty="0" smtClean="0"/>
              <a:t>點，所以比如說早上</a:t>
            </a:r>
            <a:r>
              <a:rPr kumimoji="1" lang="en-US" altLang="zh-TW" dirty="0" smtClean="0"/>
              <a:t>10</a:t>
            </a:r>
            <a:r>
              <a:rPr kumimoji="1" lang="zh-TW" altLang="en-US" dirty="0" smtClean="0"/>
              <a:t>點的這個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Visiting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time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score</a:t>
            </a:r>
            <a:r>
              <a:rPr kumimoji="1" lang="zh-TW" altLang="en-US" baseline="0" dirty="0" smtClean="0"/>
              <a:t> 就會是</a:t>
            </a:r>
            <a:r>
              <a:rPr kumimoji="1" lang="en-US" altLang="zh-TW" baseline="0" dirty="0" smtClean="0"/>
              <a:t> 0.04/0.08 = 0.5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5463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第三個，我們考慮的是在使用者的社群網路上，對使用者有影響力的人曾經去過的地方，我們借用了這篇</a:t>
            </a:r>
            <a:r>
              <a:rPr kumimoji="1" lang="en-US" altLang="zh-TW" dirty="0" smtClean="0"/>
              <a:t>ICDM2015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paper</a:t>
            </a:r>
            <a:r>
              <a:rPr kumimoji="1" lang="zh-TW" altLang="en-US" dirty="0" smtClean="0"/>
              <a:t>的方法，因為透過社群網路上的打卡資料的觀察，我們可以發現有些人在社群裡面是有比較大的影響力的，這邊說的影響力指的是說當這個人去過某個地方，他的社群好友也會在他之後跟著去，就像是在</a:t>
            </a:r>
            <a:r>
              <a:rPr kumimoji="1" lang="en-US" altLang="zh-TW" dirty="0" err="1" smtClean="0"/>
              <a:t>facebook</a:t>
            </a:r>
            <a:r>
              <a:rPr kumimoji="1" lang="zh-TW" altLang="en-US" dirty="0" smtClean="0"/>
              <a:t>上面如果看到彭老師之前在澳洲的時候打卡，那之後如果有機會去澳洲旅遊，那我可能會想把這個打卡的地點也排入行程中，所以透過計算這樣的影響力分數，我們可以知道哪些地點對使用者會是比較有可能會去的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1620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online</a:t>
            </a:r>
            <a:r>
              <a:rPr kumimoji="1" lang="zh-TW" altLang="en-US" dirty="0" smtClean="0"/>
              <a:t> </a:t>
            </a:r>
            <a:r>
              <a:rPr kumimoji="1" lang="en-US" altLang="zh-TW" dirty="0" err="1" smtClean="0"/>
              <a:t>moduel</a:t>
            </a:r>
            <a:r>
              <a:rPr kumimoji="1" lang="zh-TW" altLang="en-US" dirty="0" smtClean="0"/>
              <a:t>的部分，我們會分別介紹</a:t>
            </a:r>
            <a:r>
              <a:rPr kumimoji="1" lang="en-US" altLang="zh-TW" dirty="0" smtClean="0"/>
              <a:t>keyword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matching</a:t>
            </a:r>
            <a:r>
              <a:rPr kumimoji="1" lang="zh-TW" altLang="en-US" dirty="0" smtClean="0"/>
              <a:t>計算分數的方式、以及我們怎麼產生符合條件的</a:t>
            </a:r>
            <a:r>
              <a:rPr kumimoji="1" lang="en-US" altLang="zh-TW" dirty="0" smtClean="0"/>
              <a:t>candidate</a:t>
            </a:r>
            <a:r>
              <a:rPr kumimoji="1" lang="zh-TW" altLang="en-US" dirty="0" smtClean="0"/>
              <a:t>以及最後透過</a:t>
            </a:r>
            <a:r>
              <a:rPr kumimoji="1" lang="en-US" altLang="zh-TW" dirty="0" smtClean="0"/>
              <a:t>skyline</a:t>
            </a:r>
            <a:r>
              <a:rPr kumimoji="1" lang="zh-TW" altLang="en-US" dirty="0" smtClean="0"/>
              <a:t>將推薦的結果挑選出來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460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User tends to choose a travel route that contains POIs closely related to the semantic meanings. </a:t>
            </a:r>
          </a:p>
          <a:p>
            <a:endParaRPr lang="en-US" altLang="zh-TW" sz="1200" dirty="0" smtClean="0"/>
          </a:p>
          <a:p>
            <a:r>
              <a:rPr lang="en-US" altLang="zh-TW" sz="1200" i="1" dirty="0" err="1" smtClean="0"/>
              <a:t>tf</a:t>
            </a:r>
            <a:r>
              <a:rPr lang="en-US" altLang="zh-TW" sz="1200" i="1" dirty="0" smtClean="0"/>
              <a:t> </a:t>
            </a:r>
            <a:r>
              <a:rPr lang="en-US" altLang="zh-TW" sz="1200" dirty="0" smtClean="0"/>
              <a:t>is the frequency of tag k in a POI </a:t>
            </a:r>
          </a:p>
          <a:p>
            <a:r>
              <a:rPr lang="en-US" altLang="zh-TW" sz="1200" i="1" dirty="0" err="1" smtClean="0"/>
              <a:t>idf</a:t>
            </a:r>
            <a:r>
              <a:rPr lang="en-US" altLang="zh-TW" sz="1200" i="1" dirty="0" smtClean="0"/>
              <a:t> </a:t>
            </a:r>
            <a:r>
              <a:rPr lang="en-US" altLang="zh-TW" sz="1200" dirty="0" smtClean="0"/>
              <a:t>is the number of POIs with the tag k. </a:t>
            </a:r>
            <a:endParaRPr lang="zh-TW" altLang="en-US" sz="1200" dirty="0" smtClean="0"/>
          </a:p>
          <a:p>
            <a:endParaRPr lang="zh-TW" altLang="en-US" sz="1200" dirty="0" smtClean="0"/>
          </a:p>
          <a:p>
            <a:r>
              <a:rPr lang="en-US" altLang="zh-TW" sz="1200" dirty="0" err="1" smtClean="0"/>
              <a:t>def</a:t>
            </a:r>
            <a:r>
              <a:rPr lang="en-US" altLang="zh-TW" sz="1200" dirty="0" smtClean="0"/>
              <a:t> KM():</a:t>
            </a:r>
            <a:r>
              <a:rPr lang="zh-TW" altLang="en-US" sz="1200" dirty="0" smtClean="0"/>
              <a:t>已</a:t>
            </a:r>
            <a:r>
              <a:rPr lang="en-US" altLang="zh-TW" sz="1200" dirty="0" smtClean="0"/>
              <a:t>POI</a:t>
            </a:r>
            <a:r>
              <a:rPr lang="zh-TW" altLang="en-US" sz="1200" dirty="0" smtClean="0"/>
              <a:t>為單位來計算</a:t>
            </a:r>
            <a:r>
              <a:rPr lang="en-US" altLang="zh-TW" sz="1200" dirty="0" smtClean="0"/>
              <a:t>-&gt;</a:t>
            </a:r>
            <a:r>
              <a:rPr lang="zh-TW" altLang="en-US" sz="1200" dirty="0" smtClean="0"/>
              <a:t>一個</a:t>
            </a:r>
            <a:r>
              <a:rPr lang="en-US" altLang="zh-TW" sz="1200" dirty="0" smtClean="0"/>
              <a:t>POI p </a:t>
            </a:r>
            <a:r>
              <a:rPr lang="zh-TW" altLang="en-US" sz="1200" dirty="0" smtClean="0"/>
              <a:t>對</a:t>
            </a:r>
            <a:r>
              <a:rPr lang="en-US" altLang="zh-TW" sz="1200" dirty="0" smtClean="0"/>
              <a:t>keyword k</a:t>
            </a:r>
            <a:r>
              <a:rPr lang="zh-TW" altLang="en-US" sz="1200" dirty="0" smtClean="0"/>
              <a:t>的 </a:t>
            </a:r>
            <a:r>
              <a:rPr lang="en-US" altLang="zh-TW" sz="1200" dirty="0" err="1" smtClean="0"/>
              <a:t>tfidf</a:t>
            </a:r>
            <a:endParaRPr lang="zh-TW" altLang="en-US" sz="1200" dirty="0" smtClean="0"/>
          </a:p>
          <a:p>
            <a:r>
              <a:rPr lang="en-US" altLang="zh-TW" sz="1200" dirty="0" smtClean="0"/>
              <a:t>#</a:t>
            </a:r>
            <a:r>
              <a:rPr lang="zh-TW" altLang="en-US" sz="1200" dirty="0" smtClean="0"/>
              <a:t>計算</a:t>
            </a:r>
            <a:r>
              <a:rPr lang="en-US" altLang="zh-TW" sz="1200" dirty="0" err="1" smtClean="0"/>
              <a:t>tfidf</a:t>
            </a:r>
            <a:r>
              <a:rPr lang="en-US" altLang="zh-TW" sz="1200" dirty="0" smtClean="0"/>
              <a:t> </a:t>
            </a:r>
            <a:endParaRPr lang="zh-TW" altLang="en-US" sz="1200" dirty="0" smtClean="0"/>
          </a:p>
          <a:p>
            <a:r>
              <a:rPr lang="en-US" altLang="zh-TW" sz="1200" dirty="0" err="1" smtClean="0"/>
              <a:t>tf:if</a:t>
            </a:r>
            <a:r>
              <a:rPr lang="en-US" altLang="zh-TW" sz="1200" dirty="0" smtClean="0"/>
              <a:t> k in POI, </a:t>
            </a:r>
            <a:r>
              <a:rPr lang="en-US" altLang="zh-TW" sz="1200" dirty="0" err="1" smtClean="0"/>
              <a:t>tf</a:t>
            </a:r>
            <a:r>
              <a:rPr lang="en-US" altLang="zh-TW" sz="1200" dirty="0" smtClean="0"/>
              <a:t>=1 else </a:t>
            </a:r>
            <a:r>
              <a:rPr lang="en-US" altLang="zh-TW" sz="1200" dirty="0" err="1" smtClean="0"/>
              <a:t>tf</a:t>
            </a:r>
            <a:r>
              <a:rPr lang="en-US" altLang="zh-TW" sz="1200" dirty="0" smtClean="0"/>
              <a:t>=0</a:t>
            </a:r>
            <a:endParaRPr lang="zh-TW" altLang="en-US" sz="1200" dirty="0" smtClean="0"/>
          </a:p>
          <a:p>
            <a:r>
              <a:rPr lang="en-US" altLang="zh-TW" sz="1200" dirty="0" err="1" smtClean="0"/>
              <a:t>idf:counts</a:t>
            </a:r>
            <a:r>
              <a:rPr lang="en-US" altLang="zh-TW" sz="1200" dirty="0" smtClean="0"/>
              <a:t> of POI have k (pre calculate in </a:t>
            </a:r>
            <a:r>
              <a:rPr lang="en-US" altLang="zh-TW" sz="1200" dirty="0" err="1" smtClean="0"/>
              <a:t>dict</a:t>
            </a:r>
            <a:r>
              <a:rPr lang="en-US" altLang="zh-TW" sz="1200" dirty="0" smtClean="0"/>
              <a:t>)</a:t>
            </a:r>
            <a:endParaRPr lang="zh-TW" altLang="en-US" sz="1200" dirty="0" smtClean="0"/>
          </a:p>
          <a:p>
            <a:endParaRPr lang="zh-TW" altLang="en-US" sz="1200" dirty="0" smtClean="0"/>
          </a:p>
          <a:p>
            <a:r>
              <a:rPr lang="en-US" altLang="zh-TW" sz="1200" dirty="0" smtClean="0"/>
              <a:t>#</a:t>
            </a:r>
            <a:r>
              <a:rPr lang="zh-TW" altLang="en-US" sz="1200" dirty="0" smtClean="0"/>
              <a:t>計算</a:t>
            </a:r>
            <a:r>
              <a:rPr lang="en-US" altLang="zh-TW" sz="1200" dirty="0" smtClean="0"/>
              <a:t>ATAT(w) </a:t>
            </a:r>
            <a:r>
              <a:rPr lang="zh-TW" altLang="en-US" sz="1200" dirty="0" smtClean="0"/>
              <a:t>正比於</a:t>
            </a:r>
            <a:r>
              <a:rPr lang="en-US" altLang="zh-TW" sz="1200" dirty="0" err="1" smtClean="0"/>
              <a:t>arg</a:t>
            </a:r>
            <a:r>
              <a:rPr lang="en-US" altLang="zh-TW" sz="1200" dirty="0" smtClean="0"/>
              <a:t> </a:t>
            </a:r>
            <a:r>
              <a:rPr lang="en-US" altLang="zh-TW" sz="1200" dirty="0" err="1" smtClean="0"/>
              <a:t>max_p</a:t>
            </a:r>
            <a:r>
              <a:rPr lang="en-US" altLang="zh-TW" sz="1200" dirty="0" smtClean="0"/>
              <a:t> pf x </a:t>
            </a:r>
            <a:r>
              <a:rPr lang="en-US" altLang="zh-TW" sz="1200" dirty="0" err="1" smtClean="0"/>
              <a:t>uf</a:t>
            </a:r>
            <a:r>
              <a:rPr lang="en-US" altLang="zh-TW" sz="1200" dirty="0" smtClean="0"/>
              <a:t> / </a:t>
            </a:r>
            <a:r>
              <a:rPr lang="en-US" altLang="zh-TW" sz="1200" dirty="0" err="1" smtClean="0"/>
              <a:t>rf</a:t>
            </a:r>
            <a:endParaRPr lang="zh-TW" altLang="en-US" sz="1200" dirty="0" smtClean="0"/>
          </a:p>
          <a:p>
            <a:r>
              <a:rPr lang="en-US" altLang="zh-TW" sz="1200" dirty="0" smtClean="0"/>
              <a:t>pf : </a:t>
            </a:r>
            <a:r>
              <a:rPr lang="zh-TW" altLang="en-US" sz="1200" dirty="0" smtClean="0"/>
              <a:t>在</a:t>
            </a:r>
            <a:r>
              <a:rPr lang="en-US" altLang="zh-TW" sz="1200" dirty="0" smtClean="0"/>
              <a:t>POI p</a:t>
            </a:r>
            <a:r>
              <a:rPr lang="zh-TW" altLang="en-US" sz="1200" dirty="0" smtClean="0"/>
              <a:t>有多少</a:t>
            </a:r>
            <a:r>
              <a:rPr lang="en-US" altLang="zh-TW" sz="1200" dirty="0" smtClean="0"/>
              <a:t>check-in (check-in#) (pre calculate)</a:t>
            </a:r>
            <a:endParaRPr lang="zh-TW" altLang="en-US" sz="1200" dirty="0" smtClean="0"/>
          </a:p>
          <a:p>
            <a:r>
              <a:rPr lang="en-US" altLang="zh-TW" sz="1200" dirty="0" err="1" smtClean="0"/>
              <a:t>uf</a:t>
            </a:r>
            <a:r>
              <a:rPr lang="en-US" altLang="zh-TW" sz="1200" dirty="0" smtClean="0"/>
              <a:t> : </a:t>
            </a:r>
            <a:r>
              <a:rPr lang="zh-TW" altLang="en-US" sz="1200" dirty="0" smtClean="0"/>
              <a:t>在</a:t>
            </a:r>
            <a:r>
              <a:rPr lang="en-US" altLang="zh-TW" sz="1200" dirty="0" smtClean="0"/>
              <a:t>POI p</a:t>
            </a:r>
            <a:r>
              <a:rPr lang="zh-TW" altLang="en-US" sz="1200" dirty="0" smtClean="0"/>
              <a:t>有多少</a:t>
            </a:r>
            <a:r>
              <a:rPr lang="en-US" altLang="zh-TW" sz="1200" dirty="0" smtClean="0"/>
              <a:t>user check-in (</a:t>
            </a:r>
            <a:r>
              <a:rPr lang="en-US" altLang="zh-TW" sz="1200" dirty="0" err="1" smtClean="0"/>
              <a:t>checkin</a:t>
            </a:r>
            <a:r>
              <a:rPr lang="en-US" altLang="zh-TW" sz="1200" dirty="0" smtClean="0"/>
              <a:t>-in distinct user #) (pre calculate)</a:t>
            </a:r>
            <a:endParaRPr lang="zh-TW" altLang="en-US" sz="1200" dirty="0" smtClean="0"/>
          </a:p>
          <a:p>
            <a:r>
              <a:rPr lang="en-US" altLang="zh-TW" sz="1200" dirty="0" err="1" smtClean="0"/>
              <a:t>rf</a:t>
            </a:r>
            <a:r>
              <a:rPr lang="en-US" altLang="zh-TW" sz="1200" dirty="0" smtClean="0"/>
              <a:t> : </a:t>
            </a:r>
            <a:r>
              <a:rPr lang="zh-TW" altLang="en-US" sz="1200" dirty="0" smtClean="0"/>
              <a:t>有這個</a:t>
            </a:r>
            <a:r>
              <a:rPr lang="en-US" altLang="zh-TW" sz="1200" dirty="0" smtClean="0"/>
              <a:t>tag w</a:t>
            </a:r>
            <a:r>
              <a:rPr lang="zh-TW" altLang="en-US" sz="1200" dirty="0" smtClean="0"/>
              <a:t>的</a:t>
            </a:r>
            <a:r>
              <a:rPr lang="en-US" altLang="zh-TW" sz="1200" dirty="0" smtClean="0"/>
              <a:t>location</a:t>
            </a:r>
            <a:r>
              <a:rPr lang="zh-TW" altLang="en-US" sz="1200" dirty="0" smtClean="0"/>
              <a:t>個數 </a:t>
            </a:r>
          </a:p>
          <a:p>
            <a:r>
              <a:rPr lang="en-US" altLang="zh-TW" sz="1200" dirty="0" smtClean="0"/>
              <a:t>(</a:t>
            </a:r>
            <a:r>
              <a:rPr lang="zh-TW" altLang="en-US" sz="1200" dirty="0" smtClean="0"/>
              <a:t>其實定義和</a:t>
            </a:r>
            <a:r>
              <a:rPr lang="en-US" altLang="zh-TW" sz="1200" dirty="0" err="1" smtClean="0"/>
              <a:t>idf</a:t>
            </a:r>
            <a:r>
              <a:rPr lang="zh-TW" altLang="en-US" sz="1200" dirty="0" smtClean="0"/>
              <a:t>一樣，但是描述不同</a:t>
            </a:r>
            <a:r>
              <a:rPr lang="en-US" altLang="zh-TW" sz="1200" dirty="0" smtClean="0"/>
              <a:t>...)</a:t>
            </a:r>
            <a:endParaRPr lang="zh-TW" altLang="en-US" sz="1200" dirty="0" smtClean="0"/>
          </a:p>
          <a:p>
            <a:r>
              <a:rPr lang="en-US" altLang="zh-TW" sz="1200" dirty="0" smtClean="0"/>
              <a:t>normalized to [0,1]</a:t>
            </a:r>
          </a:p>
          <a:p>
            <a:endParaRPr kumimoji="1" lang="zh-TW" altLang="en-US" dirty="0" smtClean="0"/>
          </a:p>
          <a:p>
            <a:r>
              <a:rPr kumimoji="1" lang="en-US" altLang="zh-TW" dirty="0" smtClean="0"/>
              <a:t>score = (</a:t>
            </a:r>
            <a:r>
              <a:rPr kumimoji="1" lang="en-US" altLang="zh-TW" dirty="0" err="1" smtClean="0"/>
              <a:t>tf</a:t>
            </a:r>
            <a:r>
              <a:rPr kumimoji="1" lang="en-US" altLang="zh-TW" dirty="0" smtClean="0"/>
              <a:t> / float(</a:t>
            </a:r>
            <a:r>
              <a:rPr kumimoji="1" lang="en-US" altLang="zh-TW" dirty="0" err="1" smtClean="0"/>
              <a:t>idf</a:t>
            </a:r>
            <a:r>
              <a:rPr kumimoji="1" lang="en-US" altLang="zh-TW" dirty="0" smtClean="0"/>
              <a:t>))*AT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016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在這兩個</a:t>
            </a:r>
            <a:r>
              <a:rPr kumimoji="1" lang="en-US" altLang="zh-TW" dirty="0" smtClean="0"/>
              <a:t>trajectory</a:t>
            </a:r>
            <a:r>
              <a:rPr kumimoji="1" lang="zh-TW" altLang="en-US" dirty="0" smtClean="0"/>
              <a:t>裡面 重複出現的是</a:t>
            </a:r>
            <a:r>
              <a:rPr kumimoji="1" lang="en-US" altLang="zh-TW" dirty="0" smtClean="0"/>
              <a:t>P3,</a:t>
            </a:r>
            <a:r>
              <a:rPr kumimoji="1" lang="zh-TW" altLang="en-US" dirty="0" smtClean="0"/>
              <a:t>並且我們發現在</a:t>
            </a:r>
            <a:r>
              <a:rPr kumimoji="1" lang="en-US" altLang="zh-TW" dirty="0" smtClean="0"/>
              <a:t>Trajectory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2</a:t>
            </a:r>
            <a:r>
              <a:rPr kumimoji="1" lang="zh-TW" altLang="en-US" dirty="0" smtClean="0"/>
              <a:t>裡面，</a:t>
            </a:r>
            <a:r>
              <a:rPr kumimoji="1" lang="en-US" altLang="zh-TW" dirty="0" smtClean="0"/>
              <a:t>P4</a:t>
            </a:r>
            <a:r>
              <a:rPr kumimoji="1" lang="zh-TW" altLang="en-US" dirty="0" smtClean="0"/>
              <a:t>是接著在</a:t>
            </a:r>
            <a:r>
              <a:rPr kumimoji="1" lang="en-US" altLang="zh-TW" dirty="0" smtClean="0"/>
              <a:t>P3</a:t>
            </a:r>
            <a:r>
              <a:rPr kumimoji="1" lang="zh-TW" altLang="en-US" dirty="0" smtClean="0"/>
              <a:t>的後面，那我們確認一下拜訪時間是否合理，在</a:t>
            </a:r>
            <a:r>
              <a:rPr kumimoji="1" lang="en-US" altLang="zh-TW" dirty="0" smtClean="0"/>
              <a:t>Trajectory1</a:t>
            </a:r>
            <a:r>
              <a:rPr kumimoji="1" lang="zh-TW" altLang="en-US" dirty="0" smtClean="0"/>
              <a:t>裡面，是在</a:t>
            </a:r>
            <a:r>
              <a:rPr kumimoji="1" lang="en-US" altLang="zh-TW" dirty="0" smtClean="0"/>
              <a:t>12</a:t>
            </a:r>
            <a:r>
              <a:rPr kumimoji="1" lang="zh-TW" altLang="en-US" dirty="0" smtClean="0"/>
              <a:t>點拜訪了</a:t>
            </a:r>
            <a:r>
              <a:rPr kumimoji="1" lang="en-US" altLang="zh-TW" dirty="0" smtClean="0"/>
              <a:t>P3</a:t>
            </a:r>
            <a:r>
              <a:rPr kumimoji="1" lang="zh-TW" altLang="en-US" dirty="0" smtClean="0"/>
              <a:t>，在</a:t>
            </a:r>
            <a:r>
              <a:rPr kumimoji="1" lang="en-US" altLang="zh-TW" dirty="0" smtClean="0"/>
              <a:t>Trajectory2</a:t>
            </a:r>
            <a:r>
              <a:rPr kumimoji="1" lang="zh-TW" altLang="en-US" dirty="0" smtClean="0"/>
              <a:t>裡面拜訪</a:t>
            </a:r>
            <a:r>
              <a:rPr kumimoji="1" lang="en-US" altLang="zh-TW" dirty="0" smtClean="0"/>
              <a:t>P4</a:t>
            </a:r>
            <a:r>
              <a:rPr kumimoji="1" lang="zh-TW" altLang="en-US" dirty="0" smtClean="0"/>
              <a:t>是在下午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點，所以在時間點上並符合先後順序的，因此我們可以把</a:t>
            </a:r>
            <a:r>
              <a:rPr kumimoji="1" lang="en-US" altLang="zh-TW" dirty="0" smtClean="0"/>
              <a:t>P4</a:t>
            </a:r>
            <a:r>
              <a:rPr kumimoji="1" lang="zh-TW" altLang="en-US" dirty="0" smtClean="0"/>
              <a:t>接上原本的</a:t>
            </a:r>
            <a:r>
              <a:rPr kumimoji="1" lang="en-US" altLang="zh-TW" dirty="0" smtClean="0"/>
              <a:t>P3</a:t>
            </a:r>
            <a:r>
              <a:rPr kumimoji="1" lang="zh-TW" altLang="en-US" dirty="0" smtClean="0"/>
              <a:t>後面，那這樣就產生一條新的</a:t>
            </a:r>
            <a:r>
              <a:rPr kumimoji="1" lang="en-US" altLang="zh-TW" dirty="0" smtClean="0"/>
              <a:t>trajectory</a:t>
            </a:r>
            <a:r>
              <a:rPr kumimoji="1" lang="zh-TW" altLang="en-US" dirty="0" smtClean="0"/>
              <a:t>了！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99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 smtClean="0"/>
          </a:p>
          <a:p>
            <a:endParaRPr lang="zh-TW" altLang="zh-TW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8059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Algorithm example</a:t>
            </a:r>
          </a:p>
          <a:p>
            <a:r>
              <a:rPr kumimoji="1" lang="en-US" altLang="zh-TW" dirty="0" smtClean="0"/>
              <a:t>P1 P2 P3 P4</a:t>
            </a:r>
          </a:p>
          <a:p>
            <a:r>
              <a:rPr kumimoji="1" lang="en-US" altLang="zh-TW" dirty="0" smtClean="0"/>
              <a:t>P1 P3 P6</a:t>
            </a:r>
          </a:p>
          <a:p>
            <a:r>
              <a:rPr kumimoji="1" lang="en-US" altLang="zh-TW" dirty="0" smtClean="0"/>
              <a:t>P1 P4 P6</a:t>
            </a:r>
          </a:p>
          <a:p>
            <a:endParaRPr kumimoji="1" lang="en-US" altLang="zh-TW" dirty="0" smtClean="0"/>
          </a:p>
          <a:p>
            <a:r>
              <a:rPr kumimoji="1" lang="en-US" altLang="zh-TW" dirty="0" smtClean="0"/>
              <a:t>P1</a:t>
            </a:r>
            <a:r>
              <a:rPr kumimoji="1" lang="en-US" altLang="zh-TW" baseline="0" dirty="0" smtClean="0"/>
              <a:t> P2, P1 P3,P1 P4</a:t>
            </a:r>
          </a:p>
          <a:p>
            <a:r>
              <a:rPr kumimoji="1" lang="en-US" altLang="zh-TW" baseline="0" dirty="0" smtClean="0"/>
              <a:t>P2 P3</a:t>
            </a:r>
          </a:p>
          <a:p>
            <a:r>
              <a:rPr kumimoji="1" lang="en-US" altLang="zh-TW" baseline="0" dirty="0" smtClean="0"/>
              <a:t>P3 P4,P3 P6</a:t>
            </a:r>
          </a:p>
          <a:p>
            <a:r>
              <a:rPr kumimoji="1" lang="en-US" altLang="zh-TW" baseline="0" dirty="0" smtClean="0"/>
              <a:t>P4 P6</a:t>
            </a:r>
          </a:p>
          <a:p>
            <a:endParaRPr kumimoji="1" lang="en-US" altLang="zh-TW" baseline="0" dirty="0" smtClean="0">
              <a:sym typeface="Wingdings"/>
            </a:endParaRPr>
          </a:p>
          <a:p>
            <a:r>
              <a:rPr kumimoji="1" lang="en-US" altLang="zh-TW" baseline="0" dirty="0" smtClean="0">
                <a:sym typeface="Wingdings"/>
              </a:rPr>
              <a:t>-&gt;P1 P2 P3 P4 P6</a:t>
            </a:r>
          </a:p>
          <a:p>
            <a:r>
              <a:rPr kumimoji="1" lang="en-US" altLang="zh-TW" baseline="0" dirty="0" smtClean="0">
                <a:sym typeface="Wingdings"/>
              </a:rPr>
              <a:t>-&gt;P1 P2 P3 P6</a:t>
            </a:r>
          </a:p>
          <a:p>
            <a:r>
              <a:rPr kumimoji="1" lang="en-US" altLang="zh-TW" baseline="0" dirty="0" smtClean="0">
                <a:sym typeface="Wingdings"/>
              </a:rPr>
              <a:t>-&gt;P1 P3 P4 P6</a:t>
            </a:r>
          </a:p>
          <a:p>
            <a:r>
              <a:rPr kumimoji="1" lang="en-US" altLang="zh-TW" baseline="0" dirty="0" smtClean="0">
                <a:sym typeface="Wingdings"/>
              </a:rPr>
              <a:t>-&gt;P1 P4 P6</a:t>
            </a:r>
          </a:p>
          <a:p>
            <a:r>
              <a:rPr kumimoji="1" lang="en-US" altLang="zh-TW" baseline="0" dirty="0" smtClean="0">
                <a:sym typeface="Wingdings"/>
              </a:rPr>
              <a:t>-&gt;P2 P3 P4 P6</a:t>
            </a:r>
          </a:p>
          <a:p>
            <a:r>
              <a:rPr kumimoji="1" lang="en-US" altLang="zh-TW" baseline="0" dirty="0" smtClean="0">
                <a:sym typeface="Wingdings"/>
              </a:rPr>
              <a:t>-&gt;P2P3P6</a:t>
            </a:r>
            <a:endParaRPr kumimoji="1" lang="en-US" altLang="zh-TW" dirty="0" smtClean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467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TW" sz="2200" dirty="0" smtClean="0"/>
              <a:t>n: the number of original routes</a:t>
            </a:r>
          </a:p>
          <a:p>
            <a:pPr lvl="1"/>
            <a:r>
              <a:rPr lang="en-US" altLang="zh-TW" sz="2200" dirty="0" smtClean="0"/>
              <a:t>l: the average length of the routes. </a:t>
            </a:r>
          </a:p>
          <a:p>
            <a:pPr lvl="1"/>
            <a:endParaRPr kumimoji="1" lang="en-US" altLang="zh-TW" sz="2200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computing the scores and searching for low-ranked routes is computationally prohibitive. </a:t>
            </a:r>
          </a:p>
          <a:p>
            <a:pPr lvl="1"/>
            <a:r>
              <a:rPr kumimoji="1" lang="zh-TW" altLang="en-US" dirty="0" smtClean="0"/>
              <a:t>解釋多一點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4097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透過</a:t>
            </a:r>
            <a:r>
              <a:rPr kumimoji="1" lang="en-US" altLang="zh-TW" dirty="0" smtClean="0"/>
              <a:t>skyline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search</a:t>
            </a:r>
            <a:r>
              <a:rPr kumimoji="1" lang="zh-TW" altLang="en-US" dirty="0" smtClean="0"/>
              <a:t>，我們可以找到最具有代表性的</a:t>
            </a:r>
            <a:r>
              <a:rPr kumimoji="1" lang="en-US" altLang="zh-TW" dirty="0" smtClean="0"/>
              <a:t>trajectories</a:t>
            </a:r>
          </a:p>
          <a:p>
            <a:r>
              <a:rPr kumimoji="1" lang="zh-TW" altLang="en-US" dirty="0" smtClean="0"/>
              <a:t>我們可以找到所有沒有被</a:t>
            </a:r>
            <a:r>
              <a:rPr kumimoji="1" lang="en-US" altLang="zh-TW" dirty="0" smtClean="0"/>
              <a:t>dominate</a:t>
            </a:r>
            <a:r>
              <a:rPr kumimoji="1" lang="zh-TW" altLang="en-US" dirty="0" smtClean="0"/>
              <a:t>的結果，</a:t>
            </a:r>
          </a:p>
          <a:p>
            <a:r>
              <a:rPr kumimoji="1" lang="zh-TW" altLang="en-US" dirty="0" smtClean="0"/>
              <a:t>以這個圖為例，這是一個在某個地方，每間旅館的價格與靠近海灘的距離，那我們當然是希望可以選擇到離海灘越近越好，或者是價錢越便宜越好，所以看到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旅館，雖然他在價格方面比較高，但是在距離海灘的距離上，並沒有其他點可以比他近，所以他不會被</a:t>
            </a:r>
            <a:r>
              <a:rPr kumimoji="1" lang="en-US" altLang="zh-TW" dirty="0" smtClean="0"/>
              <a:t>dominate</a:t>
            </a:r>
            <a:r>
              <a:rPr kumimoji="1" lang="zh-TW" altLang="en-US" dirty="0" smtClean="0"/>
              <a:t>，那</a:t>
            </a:r>
            <a:r>
              <a:rPr kumimoji="1" lang="en-US" altLang="zh-TW" dirty="0" smtClean="0"/>
              <a:t>k</a:t>
            </a:r>
            <a:r>
              <a:rPr kumimoji="1" lang="zh-TW" altLang="en-US" dirty="0" smtClean="0"/>
              <a:t>這個旅館，雖然距離比較遠，但是在價格上沒有其他的旅館可以比他便宜，所以</a:t>
            </a:r>
            <a:r>
              <a:rPr kumimoji="1" lang="en-US" altLang="zh-TW" dirty="0" smtClean="0"/>
              <a:t>k</a:t>
            </a:r>
            <a:r>
              <a:rPr kumimoji="1" lang="zh-TW" altLang="en-US" dirty="0" smtClean="0"/>
              <a:t>旅館也會被選出來，接下來看到</a:t>
            </a:r>
            <a:r>
              <a:rPr kumimoji="1" lang="en-US" altLang="zh-TW" dirty="0" err="1" smtClean="0"/>
              <a:t>i</a:t>
            </a:r>
            <a:r>
              <a:rPr kumimoji="1" lang="zh-TW" altLang="en-US" dirty="0" smtClean="0"/>
              <a:t>旅館，雖然他距離沙灘不是最近，價格也不是最便宜，但是並沒有其他的旅館可以在兩個維度上都</a:t>
            </a:r>
            <a:r>
              <a:rPr kumimoji="1" lang="en-US" altLang="zh-TW" dirty="0" smtClean="0"/>
              <a:t>dominate</a:t>
            </a:r>
            <a:r>
              <a:rPr kumimoji="1" lang="zh-TW" altLang="en-US" dirty="0" smtClean="0"/>
              <a:t>他，而且</a:t>
            </a:r>
            <a:r>
              <a:rPr kumimoji="1" lang="en-US" altLang="zh-TW" dirty="0" err="1" smtClean="0"/>
              <a:t>a,k,i</a:t>
            </a:r>
            <a:r>
              <a:rPr kumimoji="1" lang="zh-TW" altLang="en-US" dirty="0" smtClean="0"/>
              <a:t>這三個點並不會彼此</a:t>
            </a:r>
            <a:r>
              <a:rPr kumimoji="1" lang="en-US" altLang="zh-TW" dirty="0" smtClean="0"/>
              <a:t>dominate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4574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  <a:p>
            <a:r>
              <a:rPr kumimoji="1" lang="zh-TW" altLang="en-US" dirty="0"/>
              <a:t>----- 會議記錄 (15/8/28 14:11) -----</a:t>
            </a:r>
          </a:p>
          <a:p>
            <a:r>
              <a:rPr kumimoji="1" lang="zh-TW" altLang="en-US" dirty="0"/>
              <a:t>比較對象跟measurement,DATSET</a:t>
            </a:r>
            <a:r>
              <a:rPr kumimoji="1" lang="zh-TW" altLang="en-US" dirty="0" smtClean="0"/>
              <a:t>出處</a:t>
            </a:r>
            <a:endParaRPr kumimoji="1" lang="en-US" altLang="zh-TW" dirty="0" smtClean="0"/>
          </a:p>
          <a:p>
            <a:r>
              <a:rPr kumimoji="1" lang="en-US" altLang="zh-TW" dirty="0" smtClean="0"/>
              <a:t>settings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87863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這是</a:t>
            </a:r>
            <a:r>
              <a:rPr kumimoji="1" lang="en-US" altLang="zh-TW" dirty="0" err="1" smtClean="0"/>
              <a:t>checkin</a:t>
            </a:r>
            <a:r>
              <a:rPr kumimoji="1" lang="zh-TW" altLang="en-US" dirty="0" smtClean="0"/>
              <a:t>以及</a:t>
            </a:r>
            <a:r>
              <a:rPr kumimoji="1" lang="en-US" altLang="zh-TW" dirty="0" smtClean="0"/>
              <a:t>route</a:t>
            </a:r>
            <a:r>
              <a:rPr kumimoji="1" lang="zh-TW" altLang="en-US" dirty="0" smtClean="0"/>
              <a:t>的分布圖，這邊是把每個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的</a:t>
            </a:r>
            <a:r>
              <a:rPr kumimoji="1" lang="en-US" altLang="zh-TW" dirty="0" err="1" smtClean="0"/>
              <a:t>checkin</a:t>
            </a:r>
            <a:r>
              <a:rPr kumimoji="1" lang="zh-TW" altLang="en-US" dirty="0" smtClean="0"/>
              <a:t>以及</a:t>
            </a:r>
            <a:r>
              <a:rPr kumimoji="1" lang="en-US" altLang="zh-TW" dirty="0" smtClean="0"/>
              <a:t>route</a:t>
            </a:r>
            <a:r>
              <a:rPr kumimoji="1" lang="zh-TW" altLang="en-US" dirty="0" smtClean="0"/>
              <a:t>計算</a:t>
            </a:r>
            <a:r>
              <a:rPr kumimoji="1" lang="en-US" altLang="zh-TW" dirty="0" smtClean="0"/>
              <a:t>count</a:t>
            </a:r>
            <a:r>
              <a:rPr kumimoji="1" lang="zh-TW" altLang="en-US" dirty="0" smtClean="0"/>
              <a:t>之後排序後的分布圖，</a:t>
            </a:r>
            <a:endParaRPr kumimoji="1" lang="en-US" altLang="zh-TW" dirty="0" smtClean="0"/>
          </a:p>
          <a:p>
            <a:r>
              <a:rPr kumimoji="1" lang="en-US" altLang="zh-TW" dirty="0" smtClean="0"/>
              <a:t>A</a:t>
            </a:r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b</a:t>
            </a:r>
            <a:r>
              <a:rPr kumimoji="1" lang="zh-TW" altLang="en-US" dirty="0" smtClean="0"/>
              <a:t>是兩個</a:t>
            </a:r>
            <a:r>
              <a:rPr kumimoji="1" lang="en-US" altLang="zh-TW" dirty="0" smtClean="0"/>
              <a:t>dataset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check-in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distribution,</a:t>
            </a:r>
            <a:r>
              <a:rPr kumimoji="1" lang="zh-TW" altLang="en-US" dirty="0" smtClean="0"/>
              <a:t>可以看得出來差不多前</a:t>
            </a:r>
            <a:r>
              <a:rPr kumimoji="1" lang="en-US" altLang="zh-TW" dirty="0" smtClean="0"/>
              <a:t>10%</a:t>
            </a:r>
            <a:r>
              <a:rPr kumimoji="1" lang="zh-TW" altLang="en-US" dirty="0" smtClean="0"/>
              <a:t>的人佔了約</a:t>
            </a:r>
            <a:r>
              <a:rPr kumimoji="1" lang="en-US" altLang="zh-TW" dirty="0" smtClean="0"/>
              <a:t>60%</a:t>
            </a:r>
            <a:r>
              <a:rPr kumimoji="1" lang="zh-TW" altLang="en-US" dirty="0" smtClean="0"/>
              <a:t>的</a:t>
            </a:r>
            <a:r>
              <a:rPr kumimoji="1" lang="en-US" altLang="zh-TW" dirty="0" err="1" smtClean="0"/>
              <a:t>checkins</a:t>
            </a:r>
            <a:r>
              <a:rPr kumimoji="1" lang="zh-TW" altLang="en-US" dirty="0" smtClean="0"/>
              <a:t>，這顯示了裡面其實大多數都不是</a:t>
            </a:r>
            <a:r>
              <a:rPr kumimoji="1" lang="en-US" altLang="zh-TW" dirty="0" smtClean="0"/>
              <a:t>active</a:t>
            </a:r>
            <a:r>
              <a:rPr kumimoji="1" lang="zh-TW" altLang="en-US" dirty="0" smtClean="0"/>
              <a:t>的</a:t>
            </a:r>
            <a:r>
              <a:rPr kumimoji="1" lang="en-US" altLang="zh-TW" dirty="0" err="1" smtClean="0"/>
              <a:t>usr</a:t>
            </a:r>
            <a:r>
              <a:rPr kumimoji="1" lang="zh-TW" altLang="en-US" dirty="0" smtClean="0"/>
              <a:t>，那因為怕受到</a:t>
            </a:r>
            <a:r>
              <a:rPr kumimoji="1" lang="en-US" altLang="zh-TW" dirty="0" smtClean="0"/>
              <a:t>inactive</a:t>
            </a:r>
            <a:r>
              <a:rPr kumimoji="1" lang="zh-TW" altLang="en-US" dirty="0" smtClean="0"/>
              <a:t>的使用者的影響，所以我們選擇了前</a:t>
            </a:r>
            <a:r>
              <a:rPr kumimoji="1" lang="en-US" altLang="zh-TW" dirty="0" smtClean="0"/>
              <a:t>10%</a:t>
            </a:r>
            <a:r>
              <a:rPr kumimoji="1" lang="zh-TW" altLang="en-US" dirty="0" smtClean="0"/>
              <a:t>的</a:t>
            </a:r>
            <a:r>
              <a:rPr kumimoji="1" lang="en-US" altLang="zh-TW" dirty="0" err="1" smtClean="0"/>
              <a:t>usr</a:t>
            </a:r>
            <a:r>
              <a:rPr kumimoji="1" lang="zh-TW" altLang="en-US" dirty="0" smtClean="0"/>
              <a:t>資料來進行實驗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8487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圖跟</a:t>
            </a:r>
            <a:r>
              <a:rPr kumimoji="1" lang="en-US" altLang="zh-TW" dirty="0" smtClean="0"/>
              <a:t>b</a:t>
            </a:r>
            <a:r>
              <a:rPr kumimoji="1" lang="zh-TW" altLang="en-US" dirty="0" smtClean="0"/>
              <a:t>圖中，表示的是最後</a:t>
            </a:r>
            <a:r>
              <a:rPr kumimoji="1" lang="en-US" altLang="zh-TW" dirty="0" smtClean="0"/>
              <a:t>skyline</a:t>
            </a:r>
            <a:r>
              <a:rPr kumimoji="1" lang="zh-TW" altLang="en-US" dirty="0" smtClean="0"/>
              <a:t>選出來的是由重組所得到的路徑的比例，我們可以看到，都是在某個</a:t>
            </a:r>
            <a:r>
              <a:rPr kumimoji="1" lang="en-US" altLang="zh-TW" dirty="0" smtClean="0"/>
              <a:t>top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n%</a:t>
            </a:r>
            <a:r>
              <a:rPr kumimoji="1" lang="zh-TW" altLang="en-US" dirty="0" smtClean="0"/>
              <a:t>之後，佔的比例就會固定住，在</a:t>
            </a:r>
            <a:r>
              <a:rPr kumimoji="1" lang="en-US" altLang="zh-TW" dirty="0" smtClean="0"/>
              <a:t>c</a:t>
            </a:r>
            <a:r>
              <a:rPr kumimoji="1" lang="zh-TW" altLang="en-US" dirty="0" smtClean="0"/>
              <a:t>跟</a:t>
            </a:r>
            <a:r>
              <a:rPr kumimoji="1" lang="en-US" altLang="zh-TW" dirty="0" smtClean="0"/>
              <a:t>d</a:t>
            </a:r>
            <a:r>
              <a:rPr kumimoji="1" lang="zh-TW" altLang="en-US" dirty="0" smtClean="0"/>
              <a:t>，是重組的時間跟整體</a:t>
            </a:r>
            <a:r>
              <a:rPr kumimoji="1" lang="en-US" altLang="zh-TW" dirty="0" smtClean="0"/>
              <a:t>process</a:t>
            </a:r>
            <a:r>
              <a:rPr kumimoji="1" lang="zh-TW" altLang="en-US" dirty="0" smtClean="0"/>
              <a:t>的時間，可以看到雖然重組的時間是很接近的，但是因為重組出來的量不一樣，所以</a:t>
            </a:r>
            <a:r>
              <a:rPr kumimoji="1" lang="en-US" altLang="zh-TW" dirty="0" smtClean="0"/>
              <a:t>process</a:t>
            </a:r>
            <a:r>
              <a:rPr kumimoji="1" lang="zh-TW" altLang="en-US" dirty="0" smtClean="0"/>
              <a:t>的時間會逐漸地增加，所以我們就挑取一個適合的</a:t>
            </a:r>
            <a:r>
              <a:rPr kumimoji="1" lang="en-US" altLang="zh-TW" dirty="0" smtClean="0"/>
              <a:t>N=10</a:t>
            </a:r>
            <a:r>
              <a:rPr kumimoji="1" lang="zh-TW" altLang="en-US" dirty="0" smtClean="0"/>
              <a:t>，可以得到讓重組出來的會被</a:t>
            </a:r>
            <a:r>
              <a:rPr kumimoji="1" lang="en-US" altLang="zh-TW" dirty="0" smtClean="0"/>
              <a:t>skyline</a:t>
            </a:r>
            <a:r>
              <a:rPr kumimoji="1" lang="zh-TW" altLang="en-US" dirty="0" smtClean="0"/>
              <a:t>挑出來的量比較多，而且</a:t>
            </a:r>
            <a:r>
              <a:rPr kumimoji="1" lang="en-US" altLang="zh-TW" dirty="0" smtClean="0"/>
              <a:t>process</a:t>
            </a:r>
            <a:r>
              <a:rPr kumimoji="1" lang="zh-TW" altLang="en-US" dirty="0" smtClean="0"/>
              <a:t>的時間不會花得太久，我們隨機挑選了</a:t>
            </a:r>
            <a:r>
              <a:rPr kumimoji="1" lang="en-US" altLang="zh-TW" dirty="0" smtClean="0"/>
              <a:t>1000</a:t>
            </a:r>
            <a:r>
              <a:rPr kumimoji="1" lang="zh-TW" altLang="en-US" dirty="0" smtClean="0"/>
              <a:t>組的</a:t>
            </a:r>
            <a:r>
              <a:rPr kumimoji="1" lang="en-US" altLang="zh-TW" dirty="0" smtClean="0"/>
              <a:t>query</a:t>
            </a:r>
            <a:r>
              <a:rPr kumimoji="1" lang="zh-TW" altLang="en-US" dirty="0" smtClean="0"/>
              <a:t>來做這個實驗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3807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這個實驗是我們選擇透過</a:t>
            </a:r>
            <a:r>
              <a:rPr kumimoji="1" lang="en-US" altLang="zh-TW" dirty="0" smtClean="0"/>
              <a:t>region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query</a:t>
            </a:r>
            <a:r>
              <a:rPr kumimoji="1" lang="zh-TW" altLang="en-US" dirty="0" smtClean="0"/>
              <a:t>回來的</a:t>
            </a:r>
            <a:r>
              <a:rPr kumimoji="1" lang="en-US" altLang="zh-TW" dirty="0" smtClean="0"/>
              <a:t>routes</a:t>
            </a:r>
            <a:r>
              <a:rPr kumimoji="1" lang="zh-TW" altLang="en-US" dirty="0" smtClean="0"/>
              <a:t>的數量來進行</a:t>
            </a:r>
            <a:r>
              <a:rPr kumimoji="1" lang="en-US" altLang="zh-TW" dirty="0" smtClean="0"/>
              <a:t>routes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reconstruction</a:t>
            </a:r>
            <a:r>
              <a:rPr kumimoji="1" lang="zh-TW" altLang="en-US" dirty="0" smtClean="0"/>
              <a:t>還有算分這些完整</a:t>
            </a:r>
            <a:r>
              <a:rPr kumimoji="1" lang="en-US" altLang="zh-TW" dirty="0" smtClean="0"/>
              <a:t>process</a:t>
            </a:r>
            <a:r>
              <a:rPr kumimoji="1" lang="zh-TW" altLang="en-US" dirty="0" smtClean="0"/>
              <a:t> 的</a:t>
            </a:r>
            <a:r>
              <a:rPr kumimoji="1" lang="en-US" altLang="zh-TW" dirty="0" smtClean="0"/>
              <a:t>response</a:t>
            </a:r>
            <a:r>
              <a:rPr kumimoji="1" lang="zh-TW" altLang="en-US" baseline="0" dirty="0" smtClean="0"/>
              <a:t> 時間</a:t>
            </a:r>
          </a:p>
          <a:p>
            <a:r>
              <a:rPr kumimoji="1" lang="en-US" altLang="zh-TW" dirty="0" smtClean="0"/>
              <a:t>route</a:t>
            </a:r>
            <a:r>
              <a:rPr kumimoji="1" lang="zh-TW" altLang="en-US" dirty="0" smtClean="0"/>
              <a:t>的數量從</a:t>
            </a:r>
            <a:r>
              <a:rPr kumimoji="1" lang="en-US" altLang="zh-TW" dirty="0" smtClean="0"/>
              <a:t>100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200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400</a:t>
            </a:r>
            <a:r>
              <a:rPr kumimoji="1" lang="zh-TW" altLang="en-US" dirty="0" smtClean="0"/>
              <a:t> 到 </a:t>
            </a:r>
            <a:r>
              <a:rPr kumimoji="1" lang="en-US" altLang="zh-TW" dirty="0" smtClean="0"/>
              <a:t>1500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5000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10000</a:t>
            </a:r>
            <a:r>
              <a:rPr kumimoji="1" lang="zh-TW" altLang="en-US" baseline="0" dirty="0" smtClean="0"/>
              <a:t> 一直到 </a:t>
            </a:r>
            <a:r>
              <a:rPr kumimoji="1" lang="en-US" altLang="zh-TW" baseline="0" dirty="0" smtClean="0"/>
              <a:t>30000…</a:t>
            </a:r>
            <a:r>
              <a:rPr kumimoji="1" lang="zh-TW" altLang="en-US" baseline="0" dirty="0" smtClean="0"/>
              <a:t>測試</a:t>
            </a:r>
            <a:r>
              <a:rPr kumimoji="1" lang="en-US" altLang="zh-TW" baseline="0" dirty="0" smtClean="0"/>
              <a:t>response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time</a:t>
            </a:r>
            <a:r>
              <a:rPr kumimoji="1" lang="zh-TW" altLang="en-US" baseline="0" dirty="0" smtClean="0"/>
              <a:t>的速度</a:t>
            </a:r>
          </a:p>
          <a:p>
            <a:r>
              <a:rPr kumimoji="1" lang="zh-TW" altLang="en-US" baseline="0" dirty="0" smtClean="0"/>
              <a:t>因為在算分以及</a:t>
            </a:r>
            <a:r>
              <a:rPr kumimoji="1" lang="en-US" altLang="zh-TW" baseline="0" dirty="0" smtClean="0"/>
              <a:t>skyline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search</a:t>
            </a:r>
            <a:r>
              <a:rPr kumimoji="1" lang="zh-TW" altLang="en-US" baseline="0" dirty="0" smtClean="0"/>
              <a:t>的部分每個</a:t>
            </a:r>
            <a:r>
              <a:rPr kumimoji="1" lang="en-US" altLang="zh-TW" baseline="0" dirty="0" smtClean="0"/>
              <a:t>route</a:t>
            </a:r>
            <a:r>
              <a:rPr kumimoji="1" lang="zh-TW" altLang="en-US" baseline="0" dirty="0" smtClean="0"/>
              <a:t>的計算是沒有相依性的，所以我們嘗試在這兩個部分進行</a:t>
            </a:r>
            <a:r>
              <a:rPr kumimoji="1" lang="en-US" altLang="zh-TW" baseline="0" dirty="0" err="1" smtClean="0"/>
              <a:t>multiprocess</a:t>
            </a:r>
            <a:r>
              <a:rPr kumimoji="1" lang="zh-TW" altLang="en-US" baseline="0" dirty="0" smtClean="0"/>
              <a:t>的處理來看看是否可以讓運算速度加快，</a:t>
            </a:r>
          </a:p>
          <a:p>
            <a:r>
              <a:rPr kumimoji="1" lang="zh-TW" altLang="en-US" dirty="0" smtClean="0"/>
              <a:t>藍色的線代表是使用</a:t>
            </a:r>
            <a:r>
              <a:rPr kumimoji="1" lang="en-US" altLang="zh-TW" dirty="0" smtClean="0"/>
              <a:t>sequential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single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process</a:t>
            </a:r>
            <a:r>
              <a:rPr kumimoji="1" lang="zh-TW" altLang="en-US" dirty="0" smtClean="0"/>
              <a:t>，綠色的線是使用</a:t>
            </a:r>
            <a:r>
              <a:rPr kumimoji="1" lang="en-US" altLang="zh-TW" dirty="0" smtClean="0"/>
              <a:t>8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process</a:t>
            </a:r>
            <a:r>
              <a:rPr kumimoji="1" lang="zh-TW" altLang="en-US" dirty="0" smtClean="0"/>
              <a:t>來進行</a:t>
            </a:r>
            <a:r>
              <a:rPr kumimoji="1" lang="en-US" altLang="zh-TW" dirty="0" smtClean="0"/>
              <a:t>multi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process</a:t>
            </a:r>
            <a:endParaRPr kumimoji="1" lang="zh-TW" altLang="en-US" dirty="0" smtClean="0"/>
          </a:p>
          <a:p>
            <a:r>
              <a:rPr kumimoji="1" lang="zh-TW" altLang="en-US" dirty="0" smtClean="0"/>
              <a:t>我們可以看到在</a:t>
            </a:r>
            <a:r>
              <a:rPr kumimoji="1" lang="en-US" altLang="zh-TW" dirty="0" smtClean="0"/>
              <a:t>route</a:t>
            </a:r>
            <a:r>
              <a:rPr kumimoji="1" lang="zh-TW" altLang="en-US" dirty="0" smtClean="0"/>
              <a:t>的數量超過</a:t>
            </a:r>
            <a:r>
              <a:rPr kumimoji="1" lang="en-US" altLang="zh-TW" dirty="0" smtClean="0"/>
              <a:t>1</a:t>
            </a:r>
            <a:r>
              <a:rPr kumimoji="1" lang="zh-TW" altLang="en-US" dirty="0" smtClean="0"/>
              <a:t>萬之後，</a:t>
            </a:r>
            <a:r>
              <a:rPr kumimoji="1" lang="en-US" altLang="zh-TW" dirty="0" err="1" smtClean="0"/>
              <a:t>multiprocess</a:t>
            </a:r>
            <a:r>
              <a:rPr kumimoji="1" lang="zh-TW" altLang="en-US" dirty="0" smtClean="0"/>
              <a:t>的處理速度會逐漸的比</a:t>
            </a:r>
            <a:r>
              <a:rPr kumimoji="1" lang="en-US" altLang="zh-TW" dirty="0" smtClean="0"/>
              <a:t>sequential</a:t>
            </a:r>
            <a:r>
              <a:rPr kumimoji="1" lang="zh-TW" altLang="en-US" dirty="0" smtClean="0"/>
              <a:t>的速度快，甚至到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萬的時候，會將近只有一半的時間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4691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Response time </a:t>
            </a:r>
            <a:r>
              <a:rPr kumimoji="1" lang="zh-TW" altLang="en-US" dirty="0" smtClean="0"/>
              <a:t>重算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7205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MM :</a:t>
            </a:r>
            <a:r>
              <a:rPr kumimoji="1" lang="zh-TW" altLang="en-US" dirty="0" smtClean="0"/>
              <a:t>把全部分數加起來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624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紫色的是</a:t>
            </a:r>
            <a:r>
              <a:rPr kumimoji="1" lang="en-US" altLang="zh-TW" dirty="0" smtClean="0"/>
              <a:t>PATS,</a:t>
            </a:r>
            <a:r>
              <a:rPr kumimoji="1" lang="zh-TW" altLang="en-US" dirty="0" smtClean="0"/>
              <a:t>綠色的是</a:t>
            </a:r>
            <a:r>
              <a:rPr kumimoji="1" lang="en-US" altLang="zh-TW" dirty="0" smtClean="0"/>
              <a:t>time,</a:t>
            </a:r>
            <a:r>
              <a:rPr kumimoji="1" lang="zh-TW" altLang="en-US" dirty="0" smtClean="0"/>
              <a:t>藍色的是</a:t>
            </a:r>
            <a:r>
              <a:rPr kumimoji="1" lang="en-US" altLang="zh-TW" dirty="0" smtClean="0"/>
              <a:t>social influence,</a:t>
            </a:r>
            <a:r>
              <a:rPr kumimoji="1" lang="zh-TW" altLang="en-US" dirty="0" smtClean="0"/>
              <a:t>橘色的是三種加總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黃色的是</a:t>
            </a:r>
            <a:r>
              <a:rPr kumimoji="1" lang="en-US" altLang="zh-TW" dirty="0" smtClean="0"/>
              <a:t>KSTR</a:t>
            </a:r>
          </a:p>
          <a:p>
            <a:r>
              <a:rPr kumimoji="1" lang="zh-TW" altLang="en-US" dirty="0" smtClean="0"/>
              <a:t>左邊的是</a:t>
            </a:r>
            <a:r>
              <a:rPr kumimoji="1" lang="en-US" altLang="zh-TW" dirty="0" smtClean="0"/>
              <a:t>edit distance,</a:t>
            </a:r>
            <a:r>
              <a:rPr kumimoji="1" lang="zh-TW" altLang="en-US" dirty="0" smtClean="0"/>
              <a:t>中間是</a:t>
            </a:r>
            <a:r>
              <a:rPr kumimoji="1" lang="en-US" altLang="zh-TW" dirty="0" smtClean="0"/>
              <a:t>category similarity,</a:t>
            </a:r>
            <a:r>
              <a:rPr kumimoji="1" lang="zh-TW" altLang="en-US" dirty="0" smtClean="0"/>
              <a:t>右邊是</a:t>
            </a:r>
            <a:r>
              <a:rPr kumimoji="1" lang="en-US" altLang="zh-TW" dirty="0" smtClean="0"/>
              <a:t>cover ratio</a:t>
            </a:r>
          </a:p>
          <a:p>
            <a:r>
              <a:rPr kumimoji="1" lang="en-US" altLang="zh-TW" dirty="0" smtClean="0"/>
              <a:t>----- 會議記錄 (15/8/28 14:11) -----</a:t>
            </a:r>
          </a:p>
          <a:p>
            <a:r>
              <a:rPr kumimoji="1" lang="en-US" altLang="zh-TW" dirty="0" smtClean="0"/>
              <a:t>cover ratio remove 分兩頁 (</a:t>
            </a:r>
            <a:r>
              <a:rPr kumimoji="1" lang="en-US" altLang="zh-TW" dirty="0" err="1" smtClean="0"/>
              <a:t>fb,ca</a:t>
            </a:r>
            <a:r>
              <a:rPr kumimoji="1" lang="en-US" altLang="zh-TW" dirty="0" smtClean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60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加一個</a:t>
            </a:r>
            <a:r>
              <a:rPr kumimoji="1" lang="en-US" altLang="zh-TW" dirty="0" smtClean="0"/>
              <a:t>example</a:t>
            </a:r>
            <a:r>
              <a:rPr kumimoji="1" lang="zh-TW" altLang="en-US" smtClean="0"/>
              <a:t> </a:t>
            </a:r>
          </a:p>
          <a:p>
            <a:r>
              <a:rPr kumimoji="1" lang="zh-TW" altLang="en-US" smtClean="0"/>
              <a:t>----- 會議記錄 (15/8/28 14:11) -----</a:t>
            </a:r>
          </a:p>
          <a:p>
            <a:r>
              <a:rPr kumimoji="1" lang="zh-TW" altLang="en-US" smtClean="0"/>
              <a:t>various -&gt; skyline</a:t>
            </a:r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2106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使用人工的方式將</a:t>
            </a:r>
            <a:r>
              <a:rPr kumimoji="1" lang="en-US" altLang="zh-TW" dirty="0" smtClean="0"/>
              <a:t>keywords</a:t>
            </a:r>
            <a:r>
              <a:rPr kumimoji="1" lang="zh-TW" altLang="en-US" dirty="0" smtClean="0"/>
              <a:t>判斷為</a:t>
            </a:r>
            <a:r>
              <a:rPr kumimoji="1" lang="en-US" altLang="zh-TW" dirty="0" smtClean="0"/>
              <a:t>geo-</a:t>
            </a:r>
            <a:r>
              <a:rPr kumimoji="1" lang="en-US" altLang="zh-TW" dirty="0" err="1" smtClean="0"/>
              <a:t>specfic,time</a:t>
            </a:r>
            <a:r>
              <a:rPr kumimoji="1" lang="en-US" altLang="zh-TW" dirty="0" smtClean="0"/>
              <a:t>-specific.</a:t>
            </a:r>
            <a:r>
              <a:rPr kumimoji="1" lang="zh-TW" altLang="en-US" dirty="0" smtClean="0"/>
              <a:t>和</a:t>
            </a:r>
            <a:r>
              <a:rPr kumimoji="1" lang="en-US" altLang="zh-TW" dirty="0" smtClean="0"/>
              <a:t>attribute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165057 photos with 958441 tags</a:t>
            </a:r>
          </a:p>
          <a:p>
            <a:r>
              <a:rPr kumimoji="1" lang="zh-TW" altLang="en-US" dirty="0" smtClean="0"/>
              <a:t>使用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2-fold cross validation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，一半當作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training</a:t>
            </a:r>
            <a:r>
              <a:rPr lang="zh-TW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一半當作</a:t>
            </a:r>
            <a:r>
              <a:rPr lang="en-US" altLang="zh-TW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testing</a:t>
            </a:r>
            <a:endParaRPr lang="zh-TW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TW" altLang="en-US" dirty="0" smtClean="0"/>
              <a:t>選定結果最好的來挑選</a:t>
            </a:r>
            <a:r>
              <a:rPr kumimoji="1" lang="en-US" altLang="zh-TW" dirty="0" smtClean="0"/>
              <a:t>threshold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70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T1</a:t>
            </a:r>
            <a:r>
              <a:rPr kumimoji="1" lang="zh-TW" altLang="en-US" dirty="0" smtClean="0"/>
              <a:t>是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0.1,0.34 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475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近年來做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travel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route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recommendation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有不少，但是跟我們類似的有使用 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keyword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的並沒有很多，那這篇</a:t>
            </a:r>
            <a:r>
              <a:rPr lang="en-US" altLang="zh-TW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paper</a:t>
            </a:r>
            <a:r>
              <a:rPr lang="zh-TW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就跟我們的有點相關</a:t>
            </a:r>
          </a:p>
          <a:p>
            <a:endParaRPr lang="zh-TW" alt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en-US" altLang="zh-TW" dirty="0" smtClean="0"/>
              <a:t> (</a:t>
            </a:r>
            <a:r>
              <a:rPr kumimoji="1" lang="zh-TW" altLang="en-US" dirty="0" smtClean="0"/>
              <a:t>在一個範圍以內，</a:t>
            </a:r>
            <a:r>
              <a:rPr kumimoji="1" lang="en-US" altLang="zh-TW" dirty="0" smtClean="0"/>
              <a:t>input keyword</a:t>
            </a:r>
            <a:r>
              <a:rPr kumimoji="1" lang="zh-TW" altLang="en-US" dirty="0" smtClean="0"/>
              <a:t>，會</a:t>
            </a:r>
            <a:r>
              <a:rPr kumimoji="1" lang="en-US" altLang="zh-TW" dirty="0" smtClean="0"/>
              <a:t>output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k</a:t>
            </a:r>
            <a:r>
              <a:rPr kumimoji="1" lang="zh-TW" altLang="en-US" dirty="0" smtClean="0"/>
              <a:t>條擁有最相關的</a:t>
            </a:r>
            <a:r>
              <a:rPr kumimoji="1" lang="en-US" altLang="zh-TW" dirty="0" smtClean="0"/>
              <a:t>keyword</a:t>
            </a:r>
            <a:r>
              <a:rPr kumimoji="1" lang="zh-TW" altLang="en-US" dirty="0" smtClean="0"/>
              <a:t>以及最小的旅遊</a:t>
            </a:r>
            <a:r>
              <a:rPr kumimoji="1" lang="en-US" altLang="zh-TW" dirty="0" smtClean="0"/>
              <a:t>effort(distance)</a:t>
            </a:r>
            <a:endParaRPr kumimoji="1" lang="zh-TW" altLang="en-US" dirty="0" smtClean="0"/>
          </a:p>
          <a:p>
            <a:endParaRPr kumimoji="1" lang="en-US" altLang="zh-TW" dirty="0" smtClean="0"/>
          </a:p>
          <a:p>
            <a:r>
              <a:rPr kumimoji="1" lang="zh-TW" altLang="en-US" dirty="0" smtClean="0"/>
              <a:t>這篇</a:t>
            </a:r>
            <a:r>
              <a:rPr kumimoji="1" lang="en-US" altLang="zh-TW" dirty="0" smtClean="0"/>
              <a:t>work</a:t>
            </a:r>
            <a:r>
              <a:rPr kumimoji="1" lang="zh-TW" altLang="en-US" dirty="0" smtClean="0"/>
              <a:t>跟我們不同的地方在於，他們是透過</a:t>
            </a:r>
            <a:r>
              <a:rPr kumimoji="1" lang="en-US" altLang="zh-TW" dirty="0" smtClean="0"/>
              <a:t>input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keyword</a:t>
            </a:r>
            <a:r>
              <a:rPr kumimoji="1" lang="zh-TW" altLang="en-US" dirty="0" smtClean="0"/>
              <a:t>，與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的本身的</a:t>
            </a:r>
            <a:r>
              <a:rPr kumimoji="1" lang="en-US" altLang="zh-TW" dirty="0" smtClean="0"/>
              <a:t>semantic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keyword</a:t>
            </a:r>
            <a:r>
              <a:rPr kumimoji="1" lang="zh-TW" altLang="en-US" baseline="0" dirty="0" smtClean="0"/>
              <a:t>的相似程度來作為</a:t>
            </a:r>
            <a:r>
              <a:rPr kumimoji="1" lang="en-US" altLang="zh-TW" baseline="0" dirty="0" smtClean="0"/>
              <a:t>measurement</a:t>
            </a:r>
            <a:r>
              <a:rPr kumimoji="1" lang="zh-TW" altLang="en-US" baseline="0" dirty="0" smtClean="0"/>
              <a:t>，並且他們是只使用</a:t>
            </a:r>
            <a:r>
              <a:rPr kumimoji="1" lang="en-US" altLang="zh-TW" baseline="0" dirty="0" smtClean="0"/>
              <a:t>travel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effort</a:t>
            </a:r>
            <a:r>
              <a:rPr kumimoji="1" lang="zh-TW" altLang="en-US" baseline="0" dirty="0" smtClean="0"/>
              <a:t>來當作挑選的</a:t>
            </a:r>
            <a:r>
              <a:rPr kumimoji="1" lang="en-US" altLang="zh-TW" baseline="0" dirty="0" smtClean="0"/>
              <a:t>factor</a:t>
            </a:r>
            <a:r>
              <a:rPr kumimoji="1" lang="zh-TW" altLang="en-US" baseline="0" dirty="0" smtClean="0"/>
              <a:t>，並沒有考慮到</a:t>
            </a:r>
            <a:r>
              <a:rPr kumimoji="1" lang="en-US" altLang="zh-TW" baseline="0" dirty="0" smtClean="0"/>
              <a:t>Trajectory</a:t>
            </a:r>
            <a:r>
              <a:rPr kumimoji="1" lang="zh-TW" altLang="en-US" baseline="0" dirty="0" smtClean="0"/>
              <a:t>其他的</a:t>
            </a:r>
            <a:r>
              <a:rPr kumimoji="1" lang="en-US" altLang="zh-TW" baseline="0" dirty="0" smtClean="0"/>
              <a:t>features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73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這篇</a:t>
            </a:r>
            <a:r>
              <a:rPr kumimoji="1" lang="en-US" altLang="zh-TW" dirty="0" smtClean="0"/>
              <a:t>work</a:t>
            </a:r>
            <a:r>
              <a:rPr kumimoji="1" lang="zh-TW" altLang="en-US" dirty="0" smtClean="0"/>
              <a:t>主要跟我們的差異是在他只有考慮了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本身的因素，並沒有考慮使用者與這個地點的相關聯，而我們的</a:t>
            </a:r>
            <a:r>
              <a:rPr kumimoji="1" lang="en-US" altLang="zh-TW" dirty="0" smtClean="0"/>
              <a:t>work</a:t>
            </a:r>
            <a:r>
              <a:rPr kumimoji="1" lang="zh-TW" altLang="en-US" dirty="0" smtClean="0"/>
              <a:t>會透過在</a:t>
            </a:r>
            <a:r>
              <a:rPr kumimoji="1" lang="en-US" altLang="zh-TW" dirty="0" smtClean="0"/>
              <a:t>social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network</a:t>
            </a:r>
            <a:r>
              <a:rPr kumimoji="1" lang="zh-TW" altLang="en-US" dirty="0" smtClean="0"/>
              <a:t>的上得到</a:t>
            </a:r>
          </a:p>
          <a:p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與</a:t>
            </a:r>
            <a:r>
              <a:rPr kumimoji="1" lang="en-US" altLang="zh-TW" dirty="0" err="1" smtClean="0"/>
              <a:t>usr</a:t>
            </a:r>
            <a:r>
              <a:rPr kumimoji="1" lang="zh-TW" altLang="en-US" dirty="0" smtClean="0"/>
              <a:t>間的關係，而且我們不需要輸入要拜訪的</a:t>
            </a:r>
            <a:r>
              <a:rPr kumimoji="1" lang="en-US" altLang="zh-TW" dirty="0" smtClean="0"/>
              <a:t>POI</a:t>
            </a:r>
            <a:r>
              <a:rPr kumimoji="1" lang="zh-TW" altLang="en-US" dirty="0" smtClean="0"/>
              <a:t>個數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987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----- 會議記錄 (15/8/28 14:11) -----</a:t>
            </a:r>
          </a:p>
          <a:p>
            <a:r>
              <a:rPr kumimoji="1" lang="zh-TW" altLang="en-US" dirty="0" smtClean="0"/>
              <a:t>看一下阿淵的投影片，看trip planning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38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在這邊我們提出在這個</a:t>
            </a:r>
            <a:r>
              <a:rPr kumimoji="1" lang="en-US" altLang="zh-TW" dirty="0" smtClean="0"/>
              <a:t>work</a:t>
            </a:r>
            <a:r>
              <a:rPr kumimoji="1" lang="zh-TW" altLang="en-US" dirty="0" smtClean="0"/>
              <a:t>裡面的一些</a:t>
            </a:r>
            <a:r>
              <a:rPr kumimoji="1" lang="en-US" altLang="zh-TW" dirty="0" smtClean="0"/>
              <a:t>issue</a:t>
            </a:r>
            <a:r>
              <a:rPr kumimoji="1" lang="zh-TW" altLang="en-US" dirty="0" smtClean="0"/>
              <a:t>，</a:t>
            </a:r>
            <a:endParaRPr kumimoji="1" lang="en-US" altLang="zh-TW" dirty="0" smtClean="0"/>
          </a:p>
          <a:p>
            <a:r>
              <a:rPr kumimoji="1" lang="en-US" altLang="zh-TW" dirty="0" smtClean="0"/>
              <a:t>1.</a:t>
            </a:r>
            <a:r>
              <a:rPr kumimoji="1" lang="zh-TW" altLang="en-US" dirty="0" smtClean="0"/>
              <a:t>透過使用者</a:t>
            </a:r>
            <a:r>
              <a:rPr kumimoji="1" lang="en-US" altLang="zh-TW" dirty="0" smtClean="0"/>
              <a:t>input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keyword</a:t>
            </a:r>
            <a:r>
              <a:rPr kumimoji="1" lang="zh-TW" altLang="en-US" dirty="0" smtClean="0"/>
              <a:t>，分成三種</a:t>
            </a:r>
            <a:r>
              <a:rPr kumimoji="1" lang="zh-TW" altLang="zh-TW" dirty="0" smtClean="0"/>
              <a:t>t</a:t>
            </a:r>
            <a:r>
              <a:rPr kumimoji="1" lang="en-US" altLang="zh-TW" dirty="0" err="1" smtClean="0"/>
              <a:t>ype</a:t>
            </a:r>
            <a:r>
              <a:rPr kumimoji="1" lang="zh-TW" altLang="en-US" dirty="0" smtClean="0"/>
              <a:t>，就更能瞭解使用者的旅遊喜好</a:t>
            </a:r>
            <a:endParaRPr kumimoji="1" lang="en-US" altLang="zh-TW" dirty="0" smtClean="0"/>
          </a:p>
          <a:p>
            <a:r>
              <a:rPr kumimoji="1" lang="zh-TW" altLang="zh-TW" dirty="0" smtClean="0"/>
              <a:t>2</a:t>
            </a:r>
            <a:r>
              <a:rPr kumimoji="1" lang="en-US" altLang="zh-TW" dirty="0" smtClean="0"/>
              <a:t>.</a:t>
            </a:r>
            <a:r>
              <a:rPr kumimoji="1" lang="zh-TW" altLang="en-US" dirty="0" smtClean="0"/>
              <a:t>前面有提到的</a:t>
            </a:r>
            <a:r>
              <a:rPr kumimoji="1" lang="en-US" altLang="zh-TW" dirty="0" smtClean="0"/>
              <a:t>3</a:t>
            </a:r>
            <a:r>
              <a:rPr kumimoji="1" lang="zh-TW" altLang="en-US" dirty="0" smtClean="0"/>
              <a:t>個</a:t>
            </a:r>
            <a:r>
              <a:rPr kumimoji="1" lang="en-US" altLang="zh-TW" dirty="0" smtClean="0"/>
              <a:t>W,</a:t>
            </a:r>
            <a:r>
              <a:rPr kumimoji="1" lang="zh-TW" altLang="en-US" dirty="0" smtClean="0"/>
              <a:t>第一個是哪邊是熱門的景點，第二個是在適當時間拜訪的景點，第三個是哪些是對我有影響力的人去過的景點</a:t>
            </a:r>
          </a:p>
          <a:p>
            <a:r>
              <a:rPr kumimoji="1" lang="en-US" altLang="zh-TW" dirty="0" smtClean="0"/>
              <a:t>3.</a:t>
            </a:r>
            <a:r>
              <a:rPr kumimoji="1" lang="zh-TW" altLang="en-US" dirty="0" smtClean="0"/>
              <a:t>在傳統使用上會使用</a:t>
            </a:r>
            <a:r>
              <a:rPr kumimoji="1" lang="en-US" altLang="zh-TW" dirty="0" smtClean="0"/>
              <a:t>top-1</a:t>
            </a:r>
            <a:r>
              <a:rPr kumimoji="1" lang="zh-TW" altLang="en-US" dirty="0" smtClean="0"/>
              <a:t>或者是</a:t>
            </a:r>
            <a:r>
              <a:rPr kumimoji="1" lang="en-US" altLang="zh-TW" dirty="0" smtClean="0"/>
              <a:t>top-k</a:t>
            </a:r>
            <a:r>
              <a:rPr kumimoji="1" lang="zh-TW" altLang="en-US" dirty="0" smtClean="0"/>
              <a:t>的結果，那不方便的地方是該如何決定適當的</a:t>
            </a:r>
            <a:r>
              <a:rPr kumimoji="1" lang="en-US" altLang="zh-TW" dirty="0" smtClean="0"/>
              <a:t>k</a:t>
            </a:r>
            <a:r>
              <a:rPr kumimoji="1" lang="zh-TW" altLang="en-US" dirty="0" smtClean="0"/>
              <a:t>以及這樣的方式挑選出來的結果會不會很相似？</a:t>
            </a:r>
          </a:p>
          <a:p>
            <a:r>
              <a:rPr kumimoji="1" lang="zh-TW" altLang="en-US" dirty="0" smtClean="0"/>
              <a:t>所以我們使用</a:t>
            </a:r>
            <a:r>
              <a:rPr kumimoji="1" lang="en-US" altLang="zh-TW" dirty="0" smtClean="0"/>
              <a:t>skyline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search</a:t>
            </a:r>
            <a:r>
              <a:rPr kumimoji="1" lang="zh-TW" altLang="en-US" dirty="0" smtClean="0"/>
              <a:t>，因為透過</a:t>
            </a:r>
            <a:r>
              <a:rPr kumimoji="1" lang="en-US" altLang="zh-TW" dirty="0" smtClean="0"/>
              <a:t>skyline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search</a:t>
            </a:r>
            <a:r>
              <a:rPr kumimoji="1" lang="zh-TW" altLang="en-US" dirty="0" smtClean="0"/>
              <a:t>我們可以挑出在每個維度都具有代表性的結果，並且我們也不需要去調整在傳統的算分上權重的問題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357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我們提出的</a:t>
            </a:r>
            <a:r>
              <a:rPr kumimoji="1" lang="en-US" altLang="zh-TW" dirty="0" smtClean="0"/>
              <a:t>KSTR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framework</a:t>
            </a:r>
            <a:r>
              <a:rPr kumimoji="1" lang="zh-TW" altLang="en-US" dirty="0" smtClean="0"/>
              <a:t>裡面，我們可以從</a:t>
            </a:r>
            <a:r>
              <a:rPr kumimoji="1" lang="en-US" altLang="zh-TW" dirty="0" smtClean="0"/>
              <a:t>query</a:t>
            </a:r>
            <a:r>
              <a:rPr kumimoji="1" lang="zh-TW" altLang="en-US" dirty="0" smtClean="0"/>
              <a:t>這邊來看，在使用者輸入要拜訪的區域以及</a:t>
            </a:r>
            <a:r>
              <a:rPr kumimoji="1" lang="en-US" altLang="zh-TW" dirty="0" smtClean="0"/>
              <a:t>keyword</a:t>
            </a:r>
            <a:r>
              <a:rPr kumimoji="1" lang="zh-TW" altLang="en-US" dirty="0" smtClean="0"/>
              <a:t>之後，我們的</a:t>
            </a:r>
            <a:r>
              <a:rPr kumimoji="1" lang="en-US" altLang="zh-TW" dirty="0" smtClean="0"/>
              <a:t>online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2A5EE4-2F61-4435-8B49-C29F1B432D3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180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EAB2C-014D-40F7-BCE5-312989406D31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8" name="Group 98"/>
          <p:cNvGrpSpPr>
            <a:grpSpLocks noChangeAspect="1"/>
          </p:cNvGrpSpPr>
          <p:nvPr userDrawn="1"/>
        </p:nvGrpSpPr>
        <p:grpSpPr bwMode="auto">
          <a:xfrm flipV="1">
            <a:off x="8105775" y="5828555"/>
            <a:ext cx="919163" cy="912813"/>
            <a:chOff x="2029" y="777"/>
            <a:chExt cx="1702" cy="1691"/>
          </a:xfrm>
        </p:grpSpPr>
        <p:sp>
          <p:nvSpPr>
            <p:cNvPr id="9" name="Line 99"/>
            <p:cNvSpPr>
              <a:spLocks noChangeShapeType="1"/>
            </p:cNvSpPr>
            <p:nvPr/>
          </p:nvSpPr>
          <p:spPr bwMode="auto">
            <a:xfrm>
              <a:off x="2029" y="777"/>
              <a:ext cx="1692" cy="1691"/>
            </a:xfrm>
            <a:prstGeom prst="line">
              <a:avLst/>
            </a:prstGeom>
            <a:noFill/>
            <a:ln w="12700">
              <a:solidFill>
                <a:srgbClr val="350CFE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Line 100"/>
            <p:cNvSpPr>
              <a:spLocks noChangeShapeType="1"/>
            </p:cNvSpPr>
            <p:nvPr/>
          </p:nvSpPr>
          <p:spPr bwMode="auto">
            <a:xfrm>
              <a:off x="2271" y="777"/>
              <a:ext cx="1460" cy="1458"/>
            </a:xfrm>
            <a:prstGeom prst="line">
              <a:avLst/>
            </a:prstGeom>
            <a:noFill/>
            <a:ln w="12700">
              <a:solidFill>
                <a:srgbClr val="350CFE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Line 101"/>
            <p:cNvSpPr>
              <a:spLocks noChangeShapeType="1"/>
            </p:cNvSpPr>
            <p:nvPr/>
          </p:nvSpPr>
          <p:spPr bwMode="auto">
            <a:xfrm>
              <a:off x="2513" y="777"/>
              <a:ext cx="1218" cy="1216"/>
            </a:xfrm>
            <a:prstGeom prst="line">
              <a:avLst/>
            </a:prstGeom>
            <a:noFill/>
            <a:ln w="12700">
              <a:solidFill>
                <a:srgbClr val="350CFE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102"/>
            <p:cNvSpPr>
              <a:spLocks noChangeShapeType="1"/>
            </p:cNvSpPr>
            <p:nvPr/>
          </p:nvSpPr>
          <p:spPr bwMode="auto">
            <a:xfrm>
              <a:off x="2753" y="777"/>
              <a:ext cx="978" cy="975"/>
            </a:xfrm>
            <a:prstGeom prst="line">
              <a:avLst/>
            </a:prstGeom>
            <a:noFill/>
            <a:ln w="12700">
              <a:solidFill>
                <a:srgbClr val="350CFE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103"/>
            <p:cNvSpPr>
              <a:spLocks noChangeShapeType="1"/>
            </p:cNvSpPr>
            <p:nvPr/>
          </p:nvSpPr>
          <p:spPr bwMode="auto">
            <a:xfrm>
              <a:off x="2995" y="777"/>
              <a:ext cx="736" cy="735"/>
            </a:xfrm>
            <a:prstGeom prst="line">
              <a:avLst/>
            </a:prstGeom>
            <a:noFill/>
            <a:ln w="12700">
              <a:solidFill>
                <a:srgbClr val="350CFE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Line 104"/>
            <p:cNvSpPr>
              <a:spLocks noChangeShapeType="1"/>
            </p:cNvSpPr>
            <p:nvPr/>
          </p:nvSpPr>
          <p:spPr bwMode="auto">
            <a:xfrm>
              <a:off x="3237" y="777"/>
              <a:ext cx="494" cy="493"/>
            </a:xfrm>
            <a:prstGeom prst="line">
              <a:avLst/>
            </a:prstGeom>
            <a:noFill/>
            <a:ln w="12700">
              <a:solidFill>
                <a:srgbClr val="350CFE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05"/>
            <p:cNvSpPr>
              <a:spLocks noChangeShapeType="1"/>
            </p:cNvSpPr>
            <p:nvPr/>
          </p:nvSpPr>
          <p:spPr bwMode="auto">
            <a:xfrm>
              <a:off x="3479" y="777"/>
              <a:ext cx="252" cy="252"/>
            </a:xfrm>
            <a:prstGeom prst="line">
              <a:avLst/>
            </a:prstGeom>
            <a:noFill/>
            <a:ln w="12700">
              <a:solidFill>
                <a:srgbClr val="350CFE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06"/>
            <p:cNvSpPr>
              <a:spLocks noChangeShapeType="1"/>
            </p:cNvSpPr>
            <p:nvPr/>
          </p:nvSpPr>
          <p:spPr bwMode="auto">
            <a:xfrm>
              <a:off x="3719" y="777"/>
              <a:ext cx="12" cy="12"/>
            </a:xfrm>
            <a:prstGeom prst="line">
              <a:avLst/>
            </a:prstGeom>
            <a:noFill/>
            <a:ln w="12700">
              <a:solidFill>
                <a:srgbClr val="350CFE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0685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B728E-CCA2-4F66-A790-3E430066A1A8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36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42FA7-AF32-4AC7-9DFA-2BE7BF714C29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27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103A1-31C8-41F0-BA3D-4F08885C5F19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16" name="Picture 5" descr="C:\Users\Jordan\Desktop\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-99392"/>
            <a:ext cx="1660228" cy="1148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Jordan\Desktop\4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324544" y="5881205"/>
            <a:ext cx="1660228" cy="114819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611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BF711-F4D4-40DB-B04D-C0F55B58B11A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7911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45BE3-E8C6-448B-AE93-6793E86F0F8C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4076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7123E-2329-4853-BF67-FA85C03A735A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400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F9772-4B57-4EAF-817B-1C38F69C3C95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548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FD05-953B-4B93-9085-1719858AFB03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34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50752-399A-4AB5-A322-2E64ABB54A87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227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2F44-F432-4B62-85B9-0B6434DFD8A6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321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8F3BE-8E6D-4284-8DF6-406A278BD8B7}" type="datetime1">
              <a:rPr lang="zh-TW" altLang="en-US" smtClean="0"/>
              <a:t>2015/9/14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30773-1275-4D3D-B788-154D2107BF97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107504" y="63719"/>
            <a:ext cx="3599892" cy="453808"/>
            <a:chOff x="107504" y="63719"/>
            <a:chExt cx="3599892" cy="453808"/>
          </a:xfrm>
        </p:grpSpPr>
        <p:pic>
          <p:nvPicPr>
            <p:cNvPr id="8" name="Picture 7" descr="D:\FTP\ADSL-icon\ADSL-icon4.png"/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63719"/>
              <a:ext cx="504056" cy="453808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/>
            <p:cNvSpPr txBox="1"/>
            <p:nvPr userDrawn="1"/>
          </p:nvSpPr>
          <p:spPr>
            <a:xfrm>
              <a:off x="529923" y="116632"/>
              <a:ext cx="31774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Nyala" pitchFamily="2" charset="0"/>
                  <a:ea typeface="Kozuka Gothic Pro L" pitchFamily="34" charset="-128"/>
                </a:rPr>
                <a:t>Advanced Database System Lab</a:t>
              </a:r>
              <a:endParaRPr lang="zh-TW" alt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Nyala" pitchFamily="2" charset="0"/>
                <a:ea typeface="Kozuka Gothic Pro L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839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jcho.me/KST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D:\FTP\ADSL-icon\ADSL-icon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63770">
            <a:off x="-941941" y="3717032"/>
            <a:ext cx="4155257" cy="37410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標題 8"/>
          <p:cNvSpPr txBox="1">
            <a:spLocks/>
          </p:cNvSpPr>
          <p:nvPr/>
        </p:nvSpPr>
        <p:spPr>
          <a:xfrm>
            <a:off x="0" y="1916832"/>
            <a:ext cx="91440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dirty="0"/>
              <a:t>KSTR: Keyword-aware Skyline Travel Route Recommendation </a:t>
            </a:r>
          </a:p>
        </p:txBody>
      </p:sp>
      <p:cxnSp>
        <p:nvCxnSpPr>
          <p:cNvPr id="7" name="Straight Connector 4"/>
          <p:cNvCxnSpPr/>
          <p:nvPr/>
        </p:nvCxnSpPr>
        <p:spPr>
          <a:xfrm>
            <a:off x="3419872" y="5478272"/>
            <a:ext cx="5406328" cy="0"/>
          </a:xfrm>
          <a:prstGeom prst="line">
            <a:avLst/>
          </a:prstGeom>
          <a:ln w="57150">
            <a:solidFill>
              <a:srgbClr val="927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1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395474" y="4602978"/>
            <a:ext cx="3754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smtClean="0"/>
              <a:t>Student: </a:t>
            </a:r>
            <a:r>
              <a:rPr kumimoji="1" lang="en-US" altLang="zh-TW" sz="2000" dirty="0" err="1" smtClean="0"/>
              <a:t>Kae</a:t>
            </a:r>
            <a:r>
              <a:rPr kumimoji="1" lang="en-US" altLang="zh-TW" sz="2000" dirty="0" err="1"/>
              <a:t>-</a:t>
            </a:r>
            <a:r>
              <a:rPr kumimoji="1" lang="en-US" altLang="zh-TW" sz="2000" dirty="0" err="1" smtClean="0"/>
              <a:t>Jer</a:t>
            </a:r>
            <a:r>
              <a:rPr kumimoji="1" lang="en-US" altLang="zh-TW" sz="2000" dirty="0" smtClean="0"/>
              <a:t> Cho</a:t>
            </a:r>
          </a:p>
          <a:p>
            <a:r>
              <a:rPr kumimoji="1" lang="en-US" altLang="zh-TW" sz="2000" dirty="0" smtClean="0"/>
              <a:t>Advisor: Wen-</a:t>
            </a:r>
            <a:r>
              <a:rPr kumimoji="1" lang="en-US" altLang="zh-TW" sz="2000" dirty="0" err="1" smtClean="0"/>
              <a:t>Chih</a:t>
            </a:r>
            <a:r>
              <a:rPr kumimoji="1" lang="en-US" altLang="zh-TW" sz="2000" dirty="0" smtClean="0"/>
              <a:t> Peng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5711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Related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Work</a:t>
            </a:r>
            <a:endParaRPr kumimoji="1"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10530"/>
              </p:ext>
            </p:extLst>
          </p:nvPr>
        </p:nvGraphicFramePr>
        <p:xfrm>
          <a:off x="107505" y="1556792"/>
          <a:ext cx="8928992" cy="3398776"/>
        </p:xfrm>
        <a:graphic>
          <a:graphicData uri="http://schemas.openxmlformats.org/drawingml/2006/table">
            <a:tbl>
              <a:tblPr/>
              <a:tblGrid>
                <a:gridCol w="1296143"/>
                <a:gridCol w="1296144"/>
                <a:gridCol w="1008112"/>
                <a:gridCol w="1296144"/>
                <a:gridCol w="1296144"/>
                <a:gridCol w="1008112"/>
                <a:gridCol w="1728193"/>
              </a:tblGrid>
              <a:tr h="849694">
                <a:tc>
                  <a:txBody>
                    <a:bodyPr/>
                    <a:lstStyle/>
                    <a:p>
                      <a:r>
                        <a:rPr lang="zh-TW" altLang="en-US" sz="16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zh-TW" altLang="en-US" sz="1600" dirty="0">
                          <a:effectLst/>
                          <a:latin typeface="Helvetica" charset="0"/>
                        </a:rPr>
                      </a:br>
                      <a:endParaRPr lang="zh-TW" altLang="en-US" sz="1600" dirty="0">
                        <a:effectLst/>
                        <a:latin typeface="Helvetica" charset="0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A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Palatino" charset="0"/>
                        </a:rPr>
                        <a:t>K</a:t>
                      </a:r>
                      <a:r>
                        <a:rPr lang="en-US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Palatino" charset="0"/>
                        </a:rPr>
                        <a:t>eyword</a:t>
                      </a:r>
                      <a:r>
                        <a:rPr lang="en-US" sz="1600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Palatino" charset="0"/>
                        </a:rPr>
                        <a:t> </a:t>
                      </a:r>
                      <a:endParaRPr lang="en-US" sz="16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A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Palatino" charset="0"/>
                        </a:rPr>
                        <a:t>POI features</a:t>
                      </a:r>
                      <a:endParaRPr lang="en-US" sz="16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A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Time consideration</a:t>
                      </a:r>
                      <a:endParaRPr lang="en-US" sz="16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A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Social relation </a:t>
                      </a:r>
                      <a:r>
                        <a:rPr lang="en-US" altLang="zh-TW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consideration</a:t>
                      </a:r>
                      <a:endParaRPr lang="en-US" altLang="zh-TW" sz="16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A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Routes</a:t>
                      </a:r>
                      <a:r>
                        <a:rPr lang="en-US" sz="160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</a:rPr>
                        <a:t> generation</a:t>
                      </a:r>
                      <a:endParaRPr lang="en-US" sz="16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A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Palatino" charset="0"/>
                        </a:rPr>
                        <a:t>Recommendation</a:t>
                      </a:r>
                      <a:endParaRPr lang="en-US" sz="1600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CA7C"/>
                    </a:solidFill>
                  </a:tcPr>
                </a:tc>
              </a:tr>
              <a:tr h="849694">
                <a:tc>
                  <a:txBody>
                    <a:bodyPr/>
                    <a:lstStyle/>
                    <a:p>
                      <a:r>
                        <a:rPr lang="en-US" sz="1600" b="0" dirty="0" err="1" smtClean="0">
                          <a:solidFill>
                            <a:srgbClr val="414141"/>
                          </a:solidFill>
                          <a:effectLst/>
                          <a:latin typeface="+mn-lt"/>
                        </a:rPr>
                        <a:t>Bolong</a:t>
                      </a:r>
                      <a:r>
                        <a:rPr lang="en-US" sz="1600" b="0" dirty="0" smtClean="0">
                          <a:solidFill>
                            <a:srgbClr val="414141"/>
                          </a:solidFill>
                          <a:effectLst/>
                          <a:latin typeface="+mn-lt"/>
                        </a:rPr>
                        <a:t> Zheng et al</a:t>
                      </a:r>
                      <a:r>
                        <a:rPr lang="en-US" sz="1600" b="0" baseline="0" dirty="0" smtClean="0">
                          <a:solidFill>
                            <a:srgbClr val="414141"/>
                          </a:solidFill>
                          <a:effectLst/>
                          <a:latin typeface="+mn-lt"/>
                        </a:rPr>
                        <a:t>[1]</a:t>
                      </a:r>
                      <a:endParaRPr lang="en-US" sz="1600" b="0" baseline="-25000" dirty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effectLst/>
                          <a:latin typeface="+mn-lt"/>
                          <a:ea typeface="ＭＳ ゴシック"/>
                          <a:cs typeface="ＭＳ ゴシック"/>
                        </a:rPr>
                        <a:t>∨</a:t>
                      </a:r>
                      <a:endParaRPr lang="en-US" altLang="zh-TW" sz="1600" b="0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✕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✕</a:t>
                      </a:r>
                      <a:endParaRPr lang="en-US" altLang="zh-TW" sz="1600" b="0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✕</a:t>
                      </a:r>
                      <a:endParaRPr lang="en-US" altLang="zh-TW" sz="1600" b="0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✕</a:t>
                      </a:r>
                      <a:endParaRPr lang="en-US" altLang="zh-TW" sz="1600" b="0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effectLst/>
                          <a:latin typeface="+mn-lt"/>
                        </a:rPr>
                        <a:t>Top-k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694">
                <a:tc>
                  <a:txBody>
                    <a:bodyPr/>
                    <a:lstStyle/>
                    <a:p>
                      <a:r>
                        <a:rPr kumimoji="1" lang="en-US" altLang="zh-TW" sz="1600" dirty="0" err="1" smtClean="0"/>
                        <a:t>Hsun</a:t>
                      </a:r>
                      <a:r>
                        <a:rPr kumimoji="1" lang="en-US" altLang="zh-TW" sz="1600" dirty="0" smtClean="0"/>
                        <a:t>-Ping Hsieh et al</a:t>
                      </a:r>
                      <a:r>
                        <a:rPr kumimoji="1" lang="en-US" altLang="zh-TW" sz="1600" baseline="0" dirty="0" smtClean="0"/>
                        <a:t>[2]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✕</a:t>
                      </a:r>
                      <a:endParaRPr lang="en-US" altLang="zh-TW" sz="1600" b="0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effectLst/>
                          <a:latin typeface="+mn-lt"/>
                          <a:ea typeface="ＭＳ ゴシック"/>
                          <a:cs typeface="ＭＳ ゴシック"/>
                        </a:rPr>
                        <a:t>∨</a:t>
                      </a:r>
                      <a:endParaRPr lang="en-US" altLang="zh-TW" sz="1600" b="0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effectLst/>
                          <a:latin typeface="+mn-lt"/>
                          <a:ea typeface="ＭＳ ゴシック"/>
                          <a:cs typeface="ＭＳ ゴシック"/>
                        </a:rPr>
                        <a:t>∨</a:t>
                      </a:r>
                      <a:endParaRPr lang="en-US" altLang="zh-TW" sz="1600" b="0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effectLst/>
                          <a:latin typeface="Zapf Dingbats"/>
                          <a:ea typeface="Zapf Dingbats"/>
                          <a:cs typeface="Zapf Dingbats"/>
                          <a:sym typeface="Zapf Dingbats"/>
                        </a:rPr>
                        <a:t>✕</a:t>
                      </a:r>
                      <a:endParaRPr lang="en-US" altLang="zh-TW" sz="1600" b="0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dirty="0" smtClean="0">
                          <a:effectLst/>
                          <a:latin typeface="+mn-lt"/>
                          <a:ea typeface="ＭＳ ゴシック"/>
                          <a:cs typeface="ＭＳ ゴシック"/>
                        </a:rPr>
                        <a:t>∨</a:t>
                      </a:r>
                      <a:endParaRPr lang="en-US" altLang="zh-TW" sz="1600" b="0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effectLst/>
                          <a:latin typeface="+mn-lt"/>
                        </a:rPr>
                        <a:t>Top-1 </a:t>
                      </a:r>
                      <a:endParaRPr lang="en-US" sz="1600" b="0" dirty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9694"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solidFill>
                            <a:srgbClr val="414141"/>
                          </a:solidFill>
                          <a:effectLst/>
                          <a:latin typeface="+mn-lt"/>
                        </a:rPr>
                        <a:t>KSTR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/>
                          <a:latin typeface="+mn-lt"/>
                          <a:ea typeface="ＭＳ ゴシック"/>
                          <a:cs typeface="ＭＳ ゴシック"/>
                        </a:rPr>
                        <a:t>∨</a:t>
                      </a:r>
                      <a:endParaRPr lang="en-US" altLang="zh-TW" sz="1600" b="1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/>
                          <a:latin typeface="+mn-lt"/>
                          <a:ea typeface="ＭＳ ゴシック"/>
                          <a:cs typeface="ＭＳ ゴシック"/>
                        </a:rPr>
                        <a:t>∨</a:t>
                      </a:r>
                      <a:endParaRPr lang="en-US" altLang="zh-TW" sz="1600" b="1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/>
                          <a:latin typeface="+mn-lt"/>
                          <a:ea typeface="ＭＳ ゴシック"/>
                          <a:cs typeface="ＭＳ ゴシック"/>
                        </a:rPr>
                        <a:t>∨</a:t>
                      </a:r>
                      <a:endParaRPr lang="en-US" altLang="zh-TW" sz="1600" b="1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/>
                          <a:latin typeface="+mn-lt"/>
                          <a:ea typeface="ＭＳ ゴシック"/>
                          <a:cs typeface="ＭＳ ゴシック"/>
                        </a:rPr>
                        <a:t>∨</a:t>
                      </a:r>
                      <a:endParaRPr lang="en-US" altLang="zh-TW" sz="1600" b="1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1" dirty="0" smtClean="0">
                          <a:effectLst/>
                          <a:latin typeface="+mn-lt"/>
                          <a:ea typeface="ＭＳ ゴシック"/>
                          <a:cs typeface="ＭＳ ゴシック"/>
                        </a:rPr>
                        <a:t>∨</a:t>
                      </a:r>
                      <a:endParaRPr lang="en-US" altLang="zh-TW" sz="1600" b="1" dirty="0" smtClean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1" dirty="0" smtClean="0">
                          <a:solidFill>
                            <a:srgbClr val="414141"/>
                          </a:solidFill>
                          <a:effectLst/>
                          <a:latin typeface="+mn-lt"/>
                        </a:rPr>
                        <a:t>S</a:t>
                      </a:r>
                      <a:r>
                        <a:rPr lang="en-US" sz="1600" b="1" dirty="0" smtClean="0">
                          <a:solidFill>
                            <a:srgbClr val="414141"/>
                          </a:solidFill>
                          <a:effectLst/>
                          <a:latin typeface="+mn-lt"/>
                        </a:rPr>
                        <a:t>kyline</a:t>
                      </a:r>
                      <a:endParaRPr lang="en-US" sz="1600" b="1" dirty="0">
                        <a:effectLst/>
                        <a:latin typeface="+mn-lt"/>
                      </a:endParaRPr>
                    </a:p>
                  </a:txBody>
                  <a:tcPr marL="37968" marR="37968" marT="37968" marB="379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41176" y="5786100"/>
            <a:ext cx="8867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1400" dirty="0" smtClean="0"/>
              <a:t>[1]</a:t>
            </a:r>
            <a:r>
              <a:rPr kumimoji="1" lang="en-US" altLang="zh-TW" sz="1400" baseline="30000" dirty="0" smtClean="0"/>
              <a:t> </a:t>
            </a:r>
            <a:r>
              <a:rPr kumimoji="1" lang="en-US" altLang="zh-TW" sz="1400" dirty="0" err="1"/>
              <a:t>Bolong</a:t>
            </a:r>
            <a:r>
              <a:rPr kumimoji="1" lang="en-US" altLang="zh-TW" sz="1400" dirty="0"/>
              <a:t> Zheng  et al. </a:t>
            </a:r>
            <a:r>
              <a:rPr kumimoji="1" lang="en-US" altLang="zh-TW" sz="1400" dirty="0" smtClean="0"/>
              <a:t>“Approximate </a:t>
            </a:r>
            <a:r>
              <a:rPr kumimoji="1" lang="en-US" altLang="zh-TW" sz="1400" dirty="0"/>
              <a:t>Keyword Search in Semantic Trajectory </a:t>
            </a:r>
            <a:r>
              <a:rPr kumimoji="1" lang="en-US" altLang="zh-TW" sz="1400" dirty="0" smtClean="0"/>
              <a:t>Database” </a:t>
            </a:r>
            <a:r>
              <a:rPr kumimoji="1" lang="en-US" altLang="zh-TW" sz="1400" dirty="0"/>
              <a:t>, </a:t>
            </a:r>
            <a:r>
              <a:rPr kumimoji="1" lang="en-US" altLang="zh-TW" sz="1400" dirty="0" smtClean="0"/>
              <a:t>IEEE </a:t>
            </a:r>
            <a:r>
              <a:rPr kumimoji="1" lang="en-US" altLang="zh-TW" sz="1400" dirty="0"/>
              <a:t>International Conference on Data </a:t>
            </a:r>
            <a:r>
              <a:rPr kumimoji="1" lang="en-US" altLang="zh-TW" sz="1400" dirty="0" smtClean="0"/>
              <a:t>Engineering (ICDE 2015)</a:t>
            </a:r>
            <a:endParaRPr kumimoji="1" lang="en-US" altLang="zh-TW" sz="1400" dirty="0"/>
          </a:p>
        </p:txBody>
      </p:sp>
      <p:sp>
        <p:nvSpPr>
          <p:cNvPr id="8" name="矩形 7"/>
          <p:cNvSpPr/>
          <p:nvPr/>
        </p:nvSpPr>
        <p:spPr>
          <a:xfrm>
            <a:off x="251520" y="6218148"/>
            <a:ext cx="88673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1400" dirty="0" smtClean="0"/>
              <a:t>[2] </a:t>
            </a:r>
            <a:r>
              <a:rPr kumimoji="1" lang="en-US" altLang="zh-TW" sz="1400" dirty="0" err="1" smtClean="0"/>
              <a:t>Hsun</a:t>
            </a:r>
            <a:r>
              <a:rPr kumimoji="1" lang="en-US" altLang="zh-TW" sz="1400" dirty="0" smtClean="0"/>
              <a:t>-Ping Hsieh et al</a:t>
            </a:r>
            <a:r>
              <a:rPr kumimoji="1" lang="en-US" altLang="zh-TW" sz="1400" dirty="0"/>
              <a:t>. </a:t>
            </a:r>
            <a:r>
              <a:rPr kumimoji="1" lang="en-US" altLang="zh-TW" sz="1400" dirty="0" smtClean="0"/>
              <a:t>“Exploiting </a:t>
            </a:r>
            <a:r>
              <a:rPr kumimoji="1" lang="en-US" altLang="zh-TW" sz="1400" dirty="0"/>
              <a:t>Large-Scale Check-in Data to Recommend Time-Sensitive </a:t>
            </a:r>
            <a:r>
              <a:rPr kumimoji="1" lang="en-US" altLang="zh-TW" sz="1400" dirty="0" smtClean="0"/>
              <a:t>Routes”, </a:t>
            </a:r>
            <a:r>
              <a:rPr lang="en-US" altLang="zh-TW" sz="1400" dirty="0" smtClean="0"/>
              <a:t>ACM </a:t>
            </a:r>
            <a:r>
              <a:rPr lang="en-US" altLang="zh-TW" sz="1400" dirty="0"/>
              <a:t>SIGKDD International Workshop on Urban Computing (</a:t>
            </a:r>
            <a:r>
              <a:rPr lang="en-US" altLang="zh-TW" sz="1400" dirty="0" err="1" smtClean="0"/>
              <a:t>UrbComp</a:t>
            </a:r>
            <a:r>
              <a:rPr lang="en-US" altLang="zh-TW" sz="1400" dirty="0"/>
              <a:t> </a:t>
            </a:r>
            <a:r>
              <a:rPr lang="en-US" altLang="zh-TW" sz="1400" dirty="0" smtClean="0"/>
              <a:t>2012)</a:t>
            </a:r>
            <a:endParaRPr kumimoji="1"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55531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Issue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altLang="zh-TW" dirty="0" smtClean="0">
                <a:solidFill>
                  <a:srgbClr val="0070C0"/>
                </a:solidFill>
              </a:rPr>
              <a:t>User</a:t>
            </a:r>
            <a:r>
              <a:rPr kumimoji="1" lang="zh-TW" altLang="en-US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dirty="0" smtClean="0">
                <a:solidFill>
                  <a:srgbClr val="0070C0"/>
                </a:solidFill>
              </a:rPr>
              <a:t>preference</a:t>
            </a:r>
            <a:r>
              <a:rPr kumimoji="1" lang="zh-TW" altLang="en-US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kumimoji="1" lang="en-US" altLang="zh-TW" dirty="0" smtClean="0"/>
              <a:t>How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extract users’ travel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preference from input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keywords </a:t>
            </a:r>
            <a:endParaRPr kumimoji="1" lang="zh-TW" altLang="en-US" dirty="0" smtClean="0"/>
          </a:p>
          <a:p>
            <a:r>
              <a:rPr kumimoji="1" lang="en-US" altLang="zh-TW" dirty="0" smtClean="0">
                <a:solidFill>
                  <a:srgbClr val="0070C0"/>
                </a:solidFill>
              </a:rPr>
              <a:t>Scoring</a:t>
            </a:r>
            <a:r>
              <a:rPr kumimoji="1" lang="zh-TW" altLang="en-US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dirty="0" smtClean="0">
                <a:solidFill>
                  <a:srgbClr val="0070C0"/>
                </a:solidFill>
              </a:rPr>
              <a:t>features</a:t>
            </a:r>
          </a:p>
          <a:p>
            <a:pPr lvl="1"/>
            <a:r>
              <a:rPr kumimoji="1" lang="en-US" altLang="zh-TW" dirty="0" smtClean="0"/>
              <a:t>Which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POI features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should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used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to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make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attractive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trip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plan</a:t>
            </a:r>
            <a:endParaRPr kumimoji="1" lang="zh-TW" altLang="en-US" dirty="0" smtClean="0"/>
          </a:p>
          <a:p>
            <a:r>
              <a:rPr kumimoji="1" lang="en-US" altLang="zh-TW" dirty="0" smtClean="0">
                <a:solidFill>
                  <a:srgbClr val="2671C0"/>
                </a:solidFill>
              </a:rPr>
              <a:t>Routes</a:t>
            </a:r>
            <a:r>
              <a:rPr kumimoji="1" lang="zh-TW" altLang="en-US" dirty="0" smtClean="0">
                <a:solidFill>
                  <a:srgbClr val="2671C0"/>
                </a:solidFill>
              </a:rPr>
              <a:t> </a:t>
            </a:r>
            <a:r>
              <a:rPr kumimoji="1" lang="en-US" altLang="zh-TW" dirty="0" smtClean="0">
                <a:solidFill>
                  <a:srgbClr val="2671C0"/>
                </a:solidFill>
              </a:rPr>
              <a:t>generation</a:t>
            </a:r>
            <a:endParaRPr kumimoji="1" lang="zh-TW" altLang="en-US" dirty="0">
              <a:solidFill>
                <a:srgbClr val="2671C0"/>
              </a:solidFill>
            </a:endParaRPr>
          </a:p>
          <a:p>
            <a:pPr lvl="1"/>
            <a:r>
              <a:rPr lang="en-US" altLang="zh-TW" dirty="0"/>
              <a:t>Existing trajectories sometimes may not include all the query </a:t>
            </a:r>
            <a:r>
              <a:rPr lang="en-US" altLang="zh-TW" dirty="0" smtClean="0"/>
              <a:t>criteria</a:t>
            </a:r>
            <a:endParaRPr kumimoji="1" lang="en-US" altLang="zh-TW" dirty="0" smtClean="0">
              <a:solidFill>
                <a:srgbClr val="2671C0"/>
              </a:solidFill>
            </a:endParaRPr>
          </a:p>
          <a:p>
            <a:r>
              <a:rPr kumimoji="1" lang="en-US" altLang="zh-TW" dirty="0" smtClean="0">
                <a:solidFill>
                  <a:srgbClr val="0070C0"/>
                </a:solidFill>
              </a:rPr>
              <a:t>Recommendations</a:t>
            </a:r>
            <a:endParaRPr kumimoji="1" lang="zh-TW" altLang="en-US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zh-TW" dirty="0" smtClean="0"/>
              <a:t>How </a:t>
            </a:r>
            <a:r>
              <a:rPr lang="en-US" altLang="zh-TW" dirty="0" smtClean="0"/>
              <a:t>to</a:t>
            </a:r>
            <a:r>
              <a:rPr lang="zh-TW" altLang="en-US" dirty="0" smtClean="0"/>
              <a:t> </a:t>
            </a:r>
            <a:r>
              <a:rPr lang="en-US" altLang="zh-TW" dirty="0" smtClean="0"/>
              <a:t>return multiple recommendation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results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good</a:t>
            </a:r>
            <a:r>
              <a:rPr lang="zh-TW" altLang="en-US" dirty="0" smtClean="0"/>
              <a:t> </a:t>
            </a:r>
            <a:r>
              <a:rPr lang="en-US" altLang="zh-TW" dirty="0" smtClean="0"/>
              <a:t>quality</a:t>
            </a:r>
            <a:endParaRPr lang="en-US" altLang="zh-TW" dirty="0"/>
          </a:p>
          <a:p>
            <a:pPr lvl="1"/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63"/>
          <a:stretch/>
        </p:blipFill>
        <p:spPr>
          <a:xfrm>
            <a:off x="547424" y="1391072"/>
            <a:ext cx="7905135" cy="5184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KSTR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Framework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4499992" y="1417638"/>
            <a:ext cx="3456384" cy="107525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403648" y="2852936"/>
            <a:ext cx="2736304" cy="108012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1375599" y="4077072"/>
            <a:ext cx="2736304" cy="1800200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549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3.61111E-6 0.288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00000" y="2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63"/>
          <a:stretch/>
        </p:blipFill>
        <p:spPr>
          <a:xfrm>
            <a:off x="547424" y="1391072"/>
            <a:ext cx="7905135" cy="5184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KSTR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Framework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3" name="圓角矩形 2"/>
          <p:cNvSpPr/>
          <p:nvPr/>
        </p:nvSpPr>
        <p:spPr>
          <a:xfrm>
            <a:off x="1331640" y="2852936"/>
            <a:ext cx="2808312" cy="11521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45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Offline</a:t>
            </a:r>
            <a:r>
              <a:rPr kumimoji="1" lang="zh-TW" altLang="en-US" dirty="0"/>
              <a:t> </a:t>
            </a:r>
            <a:r>
              <a:rPr kumimoji="1" lang="en-US" altLang="zh-TW" dirty="0"/>
              <a:t>Module – Keyword </a:t>
            </a:r>
            <a:r>
              <a:rPr kumimoji="1" lang="en-US" altLang="zh-TW" dirty="0" smtClean="0"/>
              <a:t>Extraction</a:t>
            </a:r>
            <a:endParaRPr kumimoji="1" lang="zh-TW" altLang="en-US" dirty="0"/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78705"/>
              </p:ext>
            </p:extLst>
          </p:nvPr>
        </p:nvGraphicFramePr>
        <p:xfrm>
          <a:off x="457200" y="1600200"/>
          <a:ext cx="822960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417440"/>
                <a:gridCol w="2520280"/>
                <a:gridCol w="123448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Description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Score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Example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0070C0"/>
                          </a:solidFill>
                        </a:rPr>
                        <a:t>Geo-specific keywords (GS(K))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Specific to a certain location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Location</a:t>
                      </a:r>
                      <a:r>
                        <a:rPr lang="zh-TW" altLang="en-US" baseline="0" dirty="0" smtClean="0"/>
                        <a:t> </a:t>
                      </a:r>
                      <a:r>
                        <a:rPr lang="en-US" altLang="zh-TW" baseline="0" dirty="0" smtClean="0"/>
                        <a:t>distributions</a:t>
                      </a:r>
                      <a:r>
                        <a:rPr lang="zh-TW" altLang="en-US" baseline="0" dirty="0" smtClean="0"/>
                        <a:t> </a:t>
                      </a:r>
                      <a:r>
                        <a:rPr lang="en-US" altLang="zh-TW" baseline="0" dirty="0" smtClean="0"/>
                        <a:t>of</a:t>
                      </a:r>
                      <a:r>
                        <a:rPr lang="zh-TW" altLang="en-US" baseline="0" dirty="0" smtClean="0"/>
                        <a:t> </a:t>
                      </a:r>
                      <a:r>
                        <a:rPr lang="en-US" altLang="zh-TW" baseline="0" dirty="0" smtClean="0"/>
                        <a:t>keywords</a:t>
                      </a:r>
                      <a:r>
                        <a:rPr lang="zh-TW" altLang="en-US" baseline="0" dirty="0" smtClean="0"/>
                        <a:t> 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“Taipei</a:t>
                      </a:r>
                      <a:r>
                        <a:rPr lang="zh-TW" altLang="en-US" baseline="0" dirty="0" smtClean="0"/>
                        <a:t> </a:t>
                      </a:r>
                      <a:r>
                        <a:rPr lang="en-US" altLang="zh-TW" baseline="0" dirty="0" smtClean="0"/>
                        <a:t>101”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0070C0"/>
                          </a:solidFill>
                        </a:rPr>
                        <a:t>Temporal keywords (TS(K))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Specific to a certain time interval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Time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distributions</a:t>
                      </a:r>
                      <a:r>
                        <a:rPr lang="zh-TW" altLang="en-US" baseline="0" dirty="0" smtClean="0"/>
                        <a:t> </a:t>
                      </a:r>
                      <a:r>
                        <a:rPr lang="en-US" altLang="zh-TW" baseline="0" dirty="0" smtClean="0"/>
                        <a:t>of</a:t>
                      </a:r>
                      <a:r>
                        <a:rPr lang="zh-TW" altLang="en-US" baseline="0" dirty="0" smtClean="0"/>
                        <a:t> </a:t>
                      </a:r>
                      <a:r>
                        <a:rPr lang="en-US" altLang="zh-TW" baseline="0" dirty="0" smtClean="0"/>
                        <a:t>keywords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“Sunset”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rgbClr val="0070C0"/>
                          </a:solidFill>
                        </a:rPr>
                        <a:t>Attribute keywords(AT(K))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Keywords</a:t>
                      </a:r>
                      <a:r>
                        <a:rPr lang="en-US" altLang="zh-TW" baseline="0" dirty="0" smtClean="0"/>
                        <a:t>  </a:t>
                      </a:r>
                      <a:r>
                        <a:rPr lang="en-US" altLang="zh-TW" dirty="0" smtClean="0"/>
                        <a:t>frequently associated with a POI (TF), while not with so many other POIs (IDF)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Keyword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TF-IDF</a:t>
                      </a:r>
                      <a:r>
                        <a:rPr lang="en-US" altLang="zh-TW" baseline="0" dirty="0" smtClean="0"/>
                        <a:t>:</a:t>
                      </a:r>
                      <a:endParaRPr lang="zh-TW" altLang="en-US" baseline="0" dirty="0" smtClean="0"/>
                    </a:p>
                    <a:p>
                      <a:r>
                        <a:rPr lang="en-US" altLang="zh-TW" dirty="0" smtClean="0"/>
                        <a:t>check-in frequency,</a:t>
                      </a:r>
                      <a:endParaRPr lang="zh-TW" altLang="en-US" dirty="0" smtClean="0"/>
                    </a:p>
                    <a:p>
                      <a:r>
                        <a:rPr lang="en-US" altLang="zh-TW" dirty="0" smtClean="0"/>
                        <a:t>user frequency,</a:t>
                      </a:r>
                      <a:endParaRPr lang="zh-TW" altLang="en-US" dirty="0" smtClean="0"/>
                    </a:p>
                    <a:p>
                      <a:r>
                        <a:rPr lang="en-US" altLang="zh-TW" dirty="0" smtClean="0"/>
                        <a:t>POI frequency 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“Pasta”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14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395536" y="5805264"/>
            <a:ext cx="7992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Co</a:t>
            </a:r>
            <a:r>
              <a:rPr lang="zh-TW" altLang="zh-TW" dirty="0" smtClean="0"/>
              <a:t>-</a:t>
            </a:r>
            <a:r>
              <a:rPr lang="en-US" altLang="zh-TW" dirty="0" smtClean="0"/>
              <a:t>work with</a:t>
            </a:r>
            <a:r>
              <a:rPr lang="zh-TW" altLang="en-US" dirty="0" smtClean="0"/>
              <a:t> </a:t>
            </a:r>
            <a:r>
              <a:rPr lang="en-US" altLang="zh-TW" dirty="0" smtClean="0"/>
              <a:t>Prof. </a:t>
            </a:r>
            <a:r>
              <a:rPr lang="en-US" altLang="zh-TW" dirty="0" err="1" smtClean="0"/>
              <a:t>Seung</a:t>
            </a:r>
            <a:r>
              <a:rPr lang="en-US" altLang="zh-TW" dirty="0" smtClean="0"/>
              <a:t>-won Hwang (</a:t>
            </a:r>
            <a:r>
              <a:rPr lang="en-US" altLang="zh-TW" dirty="0" err="1"/>
              <a:t>Yonsei</a:t>
            </a:r>
            <a:r>
              <a:rPr lang="en-US" altLang="zh-TW" dirty="0"/>
              <a:t> </a:t>
            </a:r>
            <a:r>
              <a:rPr lang="en-US" altLang="zh-TW" dirty="0" smtClean="0"/>
              <a:t>University) and Jin-young Yeo (</a:t>
            </a:r>
            <a:r>
              <a:rPr lang="en-US" altLang="zh-TW" dirty="0"/>
              <a:t>Pohang University of Science and </a:t>
            </a:r>
            <a:r>
              <a:rPr lang="en-US" altLang="zh-TW" dirty="0" smtClean="0"/>
              <a:t>Technology)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63"/>
          <a:stretch/>
        </p:blipFill>
        <p:spPr>
          <a:xfrm>
            <a:off x="547424" y="1391072"/>
            <a:ext cx="7905135" cy="5184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KSTR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Framework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1331640" y="4005064"/>
            <a:ext cx="2808312" cy="19442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906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Offline Module – POI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factor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91264" cy="3268959"/>
          </a:xfrm>
        </p:spPr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rgbClr val="0070C0"/>
                </a:solidFill>
              </a:rPr>
              <a:t>Where: </a:t>
            </a:r>
            <a:r>
              <a:rPr kumimoji="1" lang="en-US" altLang="zh-TW" dirty="0" smtClean="0"/>
              <a:t>Attractiveness of POIs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altLang="zh-TW" sz="2600" dirty="0" smtClean="0"/>
              <a:t>The </a:t>
            </a:r>
            <a:r>
              <a:rPr lang="en-US" altLang="zh-TW" sz="2600" dirty="0"/>
              <a:t>attractiveness of a trajectory can be inferred by a sequence of POIs and the concept of random </a:t>
            </a:r>
            <a:r>
              <a:rPr lang="en-US" altLang="zh-TW" sz="2600" dirty="0" smtClean="0"/>
              <a:t>walks</a:t>
            </a:r>
            <a:endParaRPr lang="en-US" altLang="zh-TW" sz="2600" dirty="0"/>
          </a:p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16</a:t>
            </a:fld>
            <a:endParaRPr lang="zh-TW" altLang="en-US" dirty="0"/>
          </a:p>
        </p:txBody>
      </p:sp>
      <p:pic>
        <p:nvPicPr>
          <p:cNvPr id="5" name="內容版面配置區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356992"/>
            <a:ext cx="3024336" cy="2488001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95536" y="6034062"/>
            <a:ext cx="8424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de-DE" altLang="zh-TW" dirty="0" smtClean="0"/>
              <a:t>L</a:t>
            </a:r>
            <a:r>
              <a:rPr lang="de-DE" altLang="zh-TW" dirty="0"/>
              <a:t>.-Y. Wei </a:t>
            </a:r>
            <a:r>
              <a:rPr lang="en-US" altLang="zh-TW" dirty="0"/>
              <a:t>et al, </a:t>
            </a:r>
            <a:r>
              <a:rPr kumimoji="1" lang="en-US" altLang="zh-TW" dirty="0"/>
              <a:t>“Exploring pattern-aware travel routes for trajectory search,” </a:t>
            </a:r>
            <a:r>
              <a:rPr lang="en-US" altLang="zh-TW" i="1" dirty="0"/>
              <a:t>ACM Transactions on Intelligent Systems and Technology</a:t>
            </a:r>
            <a:r>
              <a:rPr kumimoji="1" lang="en-US" altLang="zh-TW" dirty="0" smtClean="0"/>
              <a:t>, </a:t>
            </a:r>
            <a:r>
              <a:rPr kumimoji="1" lang="en-US" altLang="zh-TW" dirty="0"/>
              <a:t>vol. 4, no. 3, pp. 48:1–48:25, 2013.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266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Offline Module – POI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factor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rgbClr val="0070C0"/>
                </a:solidFill>
              </a:rPr>
              <a:t>When:</a:t>
            </a:r>
            <a:r>
              <a:rPr lang="en-US" altLang="zh-TW" i="1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Proper visiting time decision </a:t>
            </a:r>
          </a:p>
          <a:p>
            <a:r>
              <a:rPr lang="en-US" altLang="zh-TW" sz="2600" dirty="0"/>
              <a:t>T</a:t>
            </a:r>
            <a:r>
              <a:rPr lang="en-US" altLang="zh-TW" sz="2600" dirty="0" smtClean="0"/>
              <a:t>he </a:t>
            </a:r>
            <a:r>
              <a:rPr lang="en-US" altLang="zh-TW" sz="2600" dirty="0"/>
              <a:t>pleasure of visiting the POIs along a route is closely related to the arrival </a:t>
            </a:r>
            <a:r>
              <a:rPr lang="en-US" altLang="zh-TW" sz="2600" dirty="0" smtClean="0"/>
              <a:t>time </a:t>
            </a:r>
            <a:endParaRPr lang="en-US" altLang="zh-TW" sz="2600" dirty="0"/>
          </a:p>
          <a:p>
            <a:endParaRPr kumimoji="1"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475656" y="6093296"/>
            <a:ext cx="2210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Taipei main station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131740" y="6096108"/>
            <a:ext cx="326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Microsoft JhengHei" charset="0"/>
                <a:ea typeface="Microsoft JhengHei" charset="0"/>
                <a:cs typeface="Microsoft JhengHei" charset="0"/>
              </a:rPr>
              <a:t>Tainan Flowers Night </a:t>
            </a:r>
            <a:r>
              <a:rPr lang="en-US" altLang="zh-TW" dirty="0" smtClean="0">
                <a:latin typeface="Microsoft JhengHei" charset="0"/>
                <a:ea typeface="Microsoft JhengHei" charset="0"/>
                <a:cs typeface="Microsoft JhengHei" charset="0"/>
              </a:rPr>
              <a:t>Market</a:t>
            </a:r>
            <a:endParaRPr kumimoji="1" lang="zh-TW" altLang="en-US" dirty="0">
              <a:latin typeface="Microsoft JhengHei" charset="0"/>
              <a:ea typeface="Microsoft JhengHei" charset="0"/>
              <a:cs typeface="Microsoft JhengHei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44" y="3540042"/>
            <a:ext cx="3333502" cy="243414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501008"/>
            <a:ext cx="3460452" cy="24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Visiting time score example 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7899"/>
            <a:ext cx="5814392" cy="4070074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640774"/>
            <a:ext cx="2926195" cy="7155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647122"/>
            <a:ext cx="3069468" cy="656181"/>
          </a:xfrm>
          <a:prstGeom prst="rect">
            <a:avLst/>
          </a:prstGeom>
        </p:spPr>
      </p:pic>
      <p:sp>
        <p:nvSpPr>
          <p:cNvPr id="8" name="圓角矩形 7"/>
          <p:cNvSpPr/>
          <p:nvPr/>
        </p:nvSpPr>
        <p:spPr>
          <a:xfrm>
            <a:off x="4506011" y="1725926"/>
            <a:ext cx="504056" cy="504057"/>
          </a:xfrm>
          <a:prstGeom prst="roundRect">
            <a:avLst>
              <a:gd name="adj" fmla="val 4770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3491880" y="3130908"/>
            <a:ext cx="504056" cy="504057"/>
          </a:xfrm>
          <a:prstGeom prst="roundRect">
            <a:avLst>
              <a:gd name="adj" fmla="val 47704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743908" y="3865531"/>
            <a:ext cx="1196610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kumimoji="1" lang="en-US" altLang="zh-TW" dirty="0"/>
              <a:t>VS(p,10) = 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>
                <a:off x="4861416" y="3791884"/>
                <a:ext cx="485710" cy="5203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0.04</m:t>
                          </m:r>
                        </m:num>
                        <m:den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0.08</m:t>
                          </m:r>
                        </m:den>
                      </m:f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416" y="3791884"/>
                <a:ext cx="485710" cy="5203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/>
          <p:cNvSpPr txBox="1"/>
          <p:nvPr/>
        </p:nvSpPr>
        <p:spPr>
          <a:xfrm>
            <a:off x="5038894" y="1993434"/>
            <a:ext cx="14802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P(p,19) = 0.08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090730" y="3273398"/>
            <a:ext cx="148025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P(p,10) = 0.04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268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3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Offline Module – User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factor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rgbClr val="0070C0"/>
                </a:solidFill>
              </a:rPr>
              <a:t>Who:</a:t>
            </a:r>
            <a:r>
              <a:rPr lang="en-US" altLang="zh-TW" i="1" dirty="0">
                <a:solidFill>
                  <a:srgbClr val="0070C0"/>
                </a:solidFill>
              </a:rPr>
              <a:t> </a:t>
            </a:r>
            <a:r>
              <a:rPr lang="en-US" altLang="zh-TW" dirty="0"/>
              <a:t>Geographical social influence </a:t>
            </a:r>
            <a:endParaRPr lang="en-US" altLang="zh-TW" dirty="0" smtClean="0"/>
          </a:p>
          <a:p>
            <a:pPr lvl="1"/>
            <a:r>
              <a:rPr lang="en-US" altLang="zh-TW" sz="2400" dirty="0"/>
              <a:t>The closer the relationship between two users, the more reliable the recommendation </a:t>
            </a:r>
            <a:r>
              <a:rPr lang="en-US" altLang="zh-TW" sz="2400" dirty="0" smtClean="0"/>
              <a:t>is</a:t>
            </a:r>
          </a:p>
          <a:p>
            <a:pPr lvl="1"/>
            <a:r>
              <a:rPr lang="en-US" altLang="zh-TW" sz="2400" dirty="0" smtClean="0"/>
              <a:t>Heat diffusion</a:t>
            </a:r>
            <a:r>
              <a:rPr lang="en-US" altLang="zh-TW" sz="2400" dirty="0"/>
              <a:t>-</a:t>
            </a:r>
            <a:r>
              <a:rPr lang="en-US" altLang="zh-TW" sz="2400" dirty="0" smtClean="0"/>
              <a:t>based method</a:t>
            </a:r>
            <a:endParaRPr lang="en-US" altLang="zh-TW" sz="2400" dirty="0"/>
          </a:p>
          <a:p>
            <a:pPr lvl="1"/>
            <a:endParaRPr lang="en-US" altLang="zh-TW" sz="24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lang="en-US" altLang="zh-TW" sz="2800" dirty="0"/>
          </a:p>
          <a:p>
            <a:endParaRPr kumimoji="1" lang="en-US" altLang="zh-TW" sz="2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19</a:t>
            </a:fld>
            <a:endParaRPr lang="zh-TW" altLang="en-US" dirty="0"/>
          </a:p>
        </p:txBody>
      </p:sp>
      <p:pic>
        <p:nvPicPr>
          <p:cNvPr id="5" name="內容版面配置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817764"/>
            <a:ext cx="2184400" cy="14224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73016"/>
            <a:ext cx="2108200" cy="16129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619564" y="5182156"/>
            <a:ext cx="255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Social graph</a:t>
            </a:r>
            <a:endParaRPr kumimoji="1"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040474" y="5157192"/>
            <a:ext cx="255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Following graph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11560" y="5877272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Y</a:t>
            </a:r>
            <a:r>
              <a:rPr lang="en-US" altLang="zh-TW" dirty="0"/>
              <a:t>.-T Wen et al. “Exploring social influence on location-based social networks</a:t>
            </a:r>
            <a:r>
              <a:rPr lang="en-US" altLang="zh-TW" dirty="0" smtClean="0"/>
              <a:t>”, </a:t>
            </a:r>
            <a:r>
              <a:rPr lang="en-US" altLang="zh-TW" dirty="0"/>
              <a:t>IEEE International Conference on Data </a:t>
            </a:r>
            <a:r>
              <a:rPr lang="en-US" altLang="zh-TW" dirty="0" smtClean="0"/>
              <a:t>Mining (ICDM) 2015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672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489992"/>
            <a:ext cx="8229600" cy="1066800"/>
          </a:xfrm>
        </p:spPr>
        <p:txBody>
          <a:bodyPr>
            <a:normAutofit/>
          </a:bodyPr>
          <a:lstStyle/>
          <a:p>
            <a:r>
              <a:rPr lang="en-US" altLang="zh-TW" sz="3600" b="1" dirty="0" smtClean="0"/>
              <a:t>Outline</a:t>
            </a:r>
            <a:endParaRPr lang="zh-TW" altLang="en-US" sz="36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52160"/>
            <a:ext cx="8229600" cy="4325112"/>
          </a:xfrm>
        </p:spPr>
        <p:txBody>
          <a:bodyPr>
            <a:normAutofit/>
          </a:bodyPr>
          <a:lstStyle/>
          <a:p>
            <a:r>
              <a:rPr lang="en-US" altLang="zh-TW" dirty="0"/>
              <a:t>Introduction</a:t>
            </a:r>
          </a:p>
          <a:p>
            <a:r>
              <a:rPr lang="en-US" altLang="zh-TW" dirty="0"/>
              <a:t>Problem Definition</a:t>
            </a:r>
          </a:p>
          <a:p>
            <a:r>
              <a:rPr lang="en-US" altLang="zh-TW" dirty="0"/>
              <a:t>Related Work</a:t>
            </a:r>
          </a:p>
          <a:p>
            <a:r>
              <a:rPr lang="en-US" altLang="zh-TW" dirty="0"/>
              <a:t>Challenge Issue</a:t>
            </a:r>
          </a:p>
          <a:p>
            <a:r>
              <a:rPr lang="en-US" altLang="zh-TW" dirty="0" smtClean="0"/>
              <a:t>Framework</a:t>
            </a:r>
            <a:endParaRPr lang="en-US" altLang="zh-TW" dirty="0"/>
          </a:p>
          <a:p>
            <a:r>
              <a:rPr lang="en-US" altLang="zh-TW" dirty="0" smtClean="0"/>
              <a:t>Experiment</a:t>
            </a:r>
            <a:endParaRPr lang="en-US" altLang="zh-TW" dirty="0"/>
          </a:p>
          <a:p>
            <a:r>
              <a:rPr lang="en-US" altLang="zh-TW" dirty="0" smtClean="0"/>
              <a:t>Conclusion</a:t>
            </a: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48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63"/>
          <a:stretch/>
        </p:blipFill>
        <p:spPr>
          <a:xfrm>
            <a:off x="547424" y="1391072"/>
            <a:ext cx="7905135" cy="5184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KSTR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Framework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圓角矩形 4"/>
          <p:cNvSpPr/>
          <p:nvPr/>
        </p:nvSpPr>
        <p:spPr>
          <a:xfrm>
            <a:off x="4716016" y="2852936"/>
            <a:ext cx="2808312" cy="27363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22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Query Keyword </a:t>
            </a:r>
            <a:r>
              <a:rPr lang="en-US" altLang="zh-TW" dirty="0" smtClean="0"/>
              <a:t>Matching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39552" y="2492896"/>
            <a:ext cx="8229600" cy="4525963"/>
          </a:xfrm>
        </p:spPr>
        <p:txBody>
          <a:bodyPr/>
          <a:lstStyle/>
          <a:p>
            <a:r>
              <a:rPr kumimoji="1" lang="en-US" altLang="zh-TW" sz="2400" dirty="0"/>
              <a:t>K</a:t>
            </a:r>
            <a:r>
              <a:rPr lang="en-US" altLang="zh-TW" sz="2400" dirty="0" smtClean="0"/>
              <a:t>eyword </a:t>
            </a:r>
            <a:r>
              <a:rPr lang="en-US" altLang="zh-TW" sz="2400" dirty="0"/>
              <a:t>set K = [“night” “</a:t>
            </a:r>
            <a:r>
              <a:rPr lang="en-US" altLang="zh-TW" sz="2400" dirty="0" err="1"/>
              <a:t>ximending</a:t>
            </a:r>
            <a:r>
              <a:rPr lang="en-US" altLang="zh-TW" sz="2400" dirty="0" smtClean="0"/>
              <a:t>”]</a:t>
            </a:r>
          </a:p>
          <a:p>
            <a:pPr lvl="1"/>
            <a:r>
              <a:rPr lang="en-US" altLang="zh-TW" sz="2000" dirty="0" smtClean="0"/>
              <a:t>TS (“night”) = 0.9, GS(“night”)= </a:t>
            </a:r>
            <a:r>
              <a:rPr lang="en-US" altLang="zh-TW" sz="2000" dirty="0"/>
              <a:t>0.001 </a:t>
            </a:r>
            <a:endParaRPr lang="en-US" altLang="zh-TW" sz="2000" dirty="0" smtClean="0"/>
          </a:p>
          <a:p>
            <a:pPr lvl="1"/>
            <a:r>
              <a:rPr lang="en-US" altLang="zh-TW" sz="2000" dirty="0" smtClean="0"/>
              <a:t>TS(“</a:t>
            </a:r>
            <a:r>
              <a:rPr lang="en-US" altLang="zh-TW" sz="2000" dirty="0" err="1" smtClean="0"/>
              <a:t>ximending</a:t>
            </a:r>
            <a:r>
              <a:rPr lang="en-US" altLang="zh-TW" sz="2000" dirty="0" smtClean="0"/>
              <a:t>”) </a:t>
            </a:r>
            <a:r>
              <a:rPr lang="en-US" altLang="zh-TW" sz="2000" dirty="0"/>
              <a:t>= </a:t>
            </a:r>
            <a:r>
              <a:rPr lang="en-US" altLang="zh-TW" sz="2000" dirty="0" smtClean="0"/>
              <a:t>0.5, GS(“</a:t>
            </a:r>
            <a:r>
              <a:rPr lang="en-US" altLang="zh-TW" sz="2000" dirty="0" err="1" smtClean="0"/>
              <a:t>ximending</a:t>
            </a:r>
            <a:r>
              <a:rPr lang="en-US" altLang="zh-TW" sz="2000" dirty="0" smtClean="0"/>
              <a:t>“) = </a:t>
            </a:r>
            <a:r>
              <a:rPr lang="en-US" altLang="zh-TW" sz="2000" dirty="0"/>
              <a:t>0.95 </a:t>
            </a:r>
          </a:p>
          <a:p>
            <a:r>
              <a:rPr lang="en-US" altLang="zh-TW" sz="2400" dirty="0"/>
              <a:t>A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POI “red </a:t>
            </a:r>
            <a:r>
              <a:rPr lang="en-US" altLang="zh-TW" sz="2400" dirty="0" smtClean="0"/>
              <a:t>house” in a route </a:t>
            </a:r>
          </a:p>
          <a:p>
            <a:pPr lvl="1"/>
            <a:r>
              <a:rPr lang="en-US" altLang="zh-TW" sz="2000" dirty="0" err="1" smtClean="0"/>
              <a:t>tfidf</a:t>
            </a:r>
            <a:r>
              <a:rPr lang="en-US" altLang="zh-TW" sz="2000" dirty="0" smtClean="0"/>
              <a:t>(“night”)=0.3</a:t>
            </a:r>
          </a:p>
          <a:p>
            <a:pPr lvl="1"/>
            <a:r>
              <a:rPr lang="en-US" altLang="zh-TW" sz="2000" dirty="0" err="1" smtClean="0"/>
              <a:t>tfidf</a:t>
            </a:r>
            <a:r>
              <a:rPr lang="en-US" altLang="zh-TW" sz="2000" dirty="0" smtClean="0"/>
              <a:t>(“</a:t>
            </a:r>
            <a:r>
              <a:rPr lang="en-US" altLang="zh-TW" sz="2000" dirty="0" err="1" smtClean="0"/>
              <a:t>ximending</a:t>
            </a:r>
            <a:r>
              <a:rPr lang="en-US" altLang="zh-TW" sz="2000" dirty="0" smtClean="0"/>
              <a:t>”)=0.8</a:t>
            </a:r>
            <a:endParaRPr lang="en-US" altLang="zh-TW" dirty="0" smtClean="0"/>
          </a:p>
          <a:p>
            <a:r>
              <a:rPr lang="en-US" altLang="zh-TW" sz="2400" dirty="0" smtClean="0"/>
              <a:t>KM(“red </a:t>
            </a:r>
            <a:r>
              <a:rPr lang="en-US" altLang="zh-TW" sz="2400" dirty="0" err="1"/>
              <a:t>house</a:t>
            </a:r>
            <a:r>
              <a:rPr lang="en-US" altLang="zh-TW" sz="2400" dirty="0" err="1" smtClean="0"/>
              <a:t>”,K</a:t>
            </a:r>
            <a:r>
              <a:rPr lang="en-US" altLang="zh-TW" sz="2400" dirty="0" smtClean="0"/>
              <a:t>) = </a:t>
            </a:r>
            <a:r>
              <a:rPr lang="en-US" altLang="zh-TW" sz="2400" dirty="0"/>
              <a:t>(0.3 × (0.9 + 0.001) ) + (0.8 × (0.5 + 0.95) </a:t>
            </a:r>
            <a:r>
              <a:rPr lang="en-US" altLang="zh-TW" sz="2400" dirty="0" smtClean="0"/>
              <a:t>) </a:t>
            </a:r>
            <a:endParaRPr lang="en-US" altLang="zh-TW" sz="2400" dirty="0"/>
          </a:p>
          <a:p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7353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Candidate Route </a:t>
            </a:r>
            <a:r>
              <a:rPr lang="en-US" altLang="zh-TW" dirty="0" smtClean="0"/>
              <a:t>Reconstruction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73959"/>
            <a:ext cx="8229600" cy="4525963"/>
          </a:xfrm>
        </p:spPr>
        <p:txBody>
          <a:bodyPr/>
          <a:lstStyle/>
          <a:p>
            <a:r>
              <a:rPr lang="en-US" altLang="zh-TW" sz="2400" dirty="0"/>
              <a:t>E</a:t>
            </a:r>
            <a:r>
              <a:rPr lang="en-US" altLang="zh-TW" sz="2400" dirty="0" smtClean="0"/>
              <a:t>xisting trajectories sometimes may not include all the query criteria</a:t>
            </a:r>
          </a:p>
          <a:p>
            <a:r>
              <a:rPr lang="en-US" altLang="zh-TW" sz="2400" dirty="0" smtClean="0"/>
              <a:t>A DFS-based algorithm to construct new trajectories. </a:t>
            </a:r>
            <a:endParaRPr lang="en-US" altLang="zh-TW" sz="2400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1" name="橢圓 50"/>
          <p:cNvSpPr/>
          <p:nvPr/>
        </p:nvSpPr>
        <p:spPr>
          <a:xfrm>
            <a:off x="2948968" y="3394274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sp>
        <p:nvSpPr>
          <p:cNvPr id="52" name="橢圓 51"/>
          <p:cNvSpPr/>
          <p:nvPr/>
        </p:nvSpPr>
        <p:spPr>
          <a:xfrm>
            <a:off x="4283232" y="3394274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sp>
        <p:nvSpPr>
          <p:cNvPr id="53" name="橢圓 52"/>
          <p:cNvSpPr/>
          <p:nvPr/>
        </p:nvSpPr>
        <p:spPr>
          <a:xfrm>
            <a:off x="5579376" y="3394274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sp>
        <p:nvSpPr>
          <p:cNvPr id="54" name="橢圓 53"/>
          <p:cNvSpPr/>
          <p:nvPr/>
        </p:nvSpPr>
        <p:spPr>
          <a:xfrm>
            <a:off x="2948968" y="4717135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sp>
        <p:nvSpPr>
          <p:cNvPr id="55" name="橢圓 54"/>
          <p:cNvSpPr/>
          <p:nvPr/>
        </p:nvSpPr>
        <p:spPr>
          <a:xfrm>
            <a:off x="4283231" y="473630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sp>
        <p:nvSpPr>
          <p:cNvPr id="56" name="橢圓 55"/>
          <p:cNvSpPr/>
          <p:nvPr/>
        </p:nvSpPr>
        <p:spPr>
          <a:xfrm>
            <a:off x="5617494" y="4759390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3059096" y="421179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9:00</a:t>
            </a:r>
            <a:endParaRPr kumimoji="1"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5580112" y="557994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15:00</a:t>
            </a:r>
            <a:endParaRPr kumimoji="1" lang="zh-TW" altLang="en-US" dirty="0"/>
          </a:p>
        </p:txBody>
      </p:sp>
      <p:sp>
        <p:nvSpPr>
          <p:cNvPr id="59" name="文字方塊 58"/>
          <p:cNvSpPr txBox="1"/>
          <p:nvPr/>
        </p:nvSpPr>
        <p:spPr>
          <a:xfrm>
            <a:off x="3000449" y="557994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4249342" y="557994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13:00</a:t>
            </a:r>
            <a:endParaRPr kumimoji="1"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5579376" y="421179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12:00</a:t>
            </a:r>
            <a:endParaRPr kumimoji="1" lang="zh-TW" altLang="en-US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4283232" y="4211796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1135370" y="3636886"/>
            <a:ext cx="166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smtClean="0"/>
              <a:t>Trajectory 1</a:t>
            </a:r>
            <a:endParaRPr kumimoji="1" lang="zh-TW" altLang="en-US" sz="2000" dirty="0"/>
          </a:p>
        </p:txBody>
      </p:sp>
      <p:cxnSp>
        <p:nvCxnSpPr>
          <p:cNvPr id="64" name="直線箭頭接點 63"/>
          <p:cNvCxnSpPr/>
          <p:nvPr/>
        </p:nvCxnSpPr>
        <p:spPr>
          <a:xfrm>
            <a:off x="3779176" y="3742256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/>
          <p:cNvCxnSpPr/>
          <p:nvPr/>
        </p:nvCxnSpPr>
        <p:spPr>
          <a:xfrm>
            <a:off x="5147328" y="3742256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/>
          <p:cNvSpPr txBox="1"/>
          <p:nvPr/>
        </p:nvSpPr>
        <p:spPr>
          <a:xfrm>
            <a:off x="1135370" y="4899624"/>
            <a:ext cx="1669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Trajectory 2</a:t>
            </a:r>
            <a:endParaRPr kumimoji="1" lang="zh-TW" altLang="en-US" sz="2000" dirty="0"/>
          </a:p>
        </p:txBody>
      </p:sp>
      <p:cxnSp>
        <p:nvCxnSpPr>
          <p:cNvPr id="67" name="直線箭頭接點 66"/>
          <p:cNvCxnSpPr/>
          <p:nvPr/>
        </p:nvCxnSpPr>
        <p:spPr>
          <a:xfrm>
            <a:off x="3806176" y="512006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/>
          <p:cNvCxnSpPr/>
          <p:nvPr/>
        </p:nvCxnSpPr>
        <p:spPr>
          <a:xfrm>
            <a:off x="5174328" y="512006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橢圓 80"/>
          <p:cNvSpPr/>
          <p:nvPr/>
        </p:nvSpPr>
        <p:spPr>
          <a:xfrm>
            <a:off x="4152483" y="4607298"/>
            <a:ext cx="996994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橢圓 81"/>
          <p:cNvSpPr/>
          <p:nvPr/>
        </p:nvSpPr>
        <p:spPr>
          <a:xfrm>
            <a:off x="5435360" y="3275692"/>
            <a:ext cx="996994" cy="93610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橢圓 82"/>
          <p:cNvSpPr/>
          <p:nvPr/>
        </p:nvSpPr>
        <p:spPr>
          <a:xfrm>
            <a:off x="5495784" y="4648225"/>
            <a:ext cx="996994" cy="93610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圓角矩形 84"/>
          <p:cNvSpPr/>
          <p:nvPr/>
        </p:nvSpPr>
        <p:spPr>
          <a:xfrm>
            <a:off x="5579376" y="5602546"/>
            <a:ext cx="738986" cy="32851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圓角矩形 85"/>
          <p:cNvSpPr/>
          <p:nvPr/>
        </p:nvSpPr>
        <p:spPr>
          <a:xfrm>
            <a:off x="5560470" y="4239751"/>
            <a:ext cx="738986" cy="32851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文字方塊 86"/>
          <p:cNvSpPr txBox="1"/>
          <p:nvPr/>
        </p:nvSpPr>
        <p:spPr>
          <a:xfrm>
            <a:off x="676563" y="3543399"/>
            <a:ext cx="22203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zh-TW" sz="2400" i="1" dirty="0" smtClean="0"/>
              <a:t>New Trajectory</a:t>
            </a:r>
            <a:endParaRPr kumimoji="1" lang="zh-TW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32103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81481E-6 L 0.14028 -0.1956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4" y="-979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.00023 L 0.1408 -0.1944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974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13975 -0.196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-981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4.07407E-6 L 0.13976 -0.196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-981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81481E-6 L 0.13975 -0.1962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9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81" grpId="0" animBg="1"/>
      <p:bldP spid="81" grpId="1" animBg="1"/>
      <p:bldP spid="82" grpId="0" animBg="1"/>
      <p:bldP spid="83" grpId="0" animBg="1"/>
      <p:bldP spid="83" grpId="1" animBg="1"/>
      <p:bldP spid="85" grpId="0" animBg="1"/>
      <p:bldP spid="86" grpId="0" animBg="1"/>
      <p:bldP spid="8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Generation example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457435" y="1988840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6" name="直線箭頭接點 5"/>
          <p:cNvCxnSpPr/>
          <p:nvPr/>
        </p:nvCxnSpPr>
        <p:spPr>
          <a:xfrm>
            <a:off x="3287643" y="2336822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3825587" y="1988840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cxnSp>
        <p:nvCxnSpPr>
          <p:cNvPr id="8" name="直線箭頭接點 7"/>
          <p:cNvCxnSpPr/>
          <p:nvPr/>
        </p:nvCxnSpPr>
        <p:spPr>
          <a:xfrm>
            <a:off x="4655795" y="2336822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5193739" y="1988840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cxnSp>
        <p:nvCxnSpPr>
          <p:cNvPr id="10" name="直線箭頭接點 9"/>
          <p:cNvCxnSpPr/>
          <p:nvPr/>
        </p:nvCxnSpPr>
        <p:spPr>
          <a:xfrm>
            <a:off x="6023947" y="2336822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6489883" y="1988840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2457435" y="3381107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16" name="直線箭頭接點 15"/>
          <p:cNvCxnSpPr/>
          <p:nvPr/>
        </p:nvCxnSpPr>
        <p:spPr>
          <a:xfrm>
            <a:off x="3287643" y="3729089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3825587" y="3381107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cxnSp>
        <p:nvCxnSpPr>
          <p:cNvPr id="18" name="直線箭頭接點 17"/>
          <p:cNvCxnSpPr/>
          <p:nvPr/>
        </p:nvCxnSpPr>
        <p:spPr>
          <a:xfrm>
            <a:off x="4655795" y="3729089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/>
          <p:cNvSpPr/>
          <p:nvPr/>
        </p:nvSpPr>
        <p:spPr>
          <a:xfrm>
            <a:off x="5193739" y="3381107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2457435" y="4883983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21" name="直線箭頭接點 20"/>
          <p:cNvCxnSpPr/>
          <p:nvPr/>
        </p:nvCxnSpPr>
        <p:spPr>
          <a:xfrm>
            <a:off x="3287643" y="5231965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橢圓 21"/>
          <p:cNvSpPr/>
          <p:nvPr/>
        </p:nvSpPr>
        <p:spPr>
          <a:xfrm>
            <a:off x="3825587" y="4883983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cxnSp>
        <p:nvCxnSpPr>
          <p:cNvPr id="23" name="直線箭頭接點 22"/>
          <p:cNvCxnSpPr/>
          <p:nvPr/>
        </p:nvCxnSpPr>
        <p:spPr>
          <a:xfrm>
            <a:off x="4655795" y="5231965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5193739" y="4883983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1402912" y="2180749"/>
            <a:ext cx="41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T1</a:t>
            </a:r>
            <a:endParaRPr kumimoji="1"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1402912" y="3573016"/>
            <a:ext cx="41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T2</a:t>
            </a:r>
            <a:endParaRPr kumimoji="1"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402912" y="5075892"/>
            <a:ext cx="41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T3</a:t>
            </a:r>
            <a:endParaRPr kumimoji="1"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554304" y="2756813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9:00</a:t>
            </a:r>
            <a:endParaRPr kumimoji="1"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3851184" y="2756813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219336" y="2756813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11:00</a:t>
            </a:r>
            <a:endParaRPr kumimoji="1"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6515480" y="2756813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12:00</a:t>
            </a:r>
            <a:endParaRPr kumimoji="1"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2554304" y="4149080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9:30</a:t>
            </a:r>
            <a:endParaRPr kumimoji="1"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851184" y="4139788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219336" y="4139788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10:30</a:t>
            </a:r>
            <a:endParaRPr kumimoji="1"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2554304" y="5670540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3850448" y="5670540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12:30</a:t>
            </a:r>
            <a:endParaRPr kumimoji="1" lang="zh-TW" altLang="en-US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219336" y="5661248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14:30</a:t>
            </a:r>
            <a:endParaRPr kumimoji="1" lang="zh-TW" altLang="en-US" dirty="0"/>
          </a:p>
        </p:txBody>
      </p:sp>
      <p:sp>
        <p:nvSpPr>
          <p:cNvPr id="42" name="圓角矩形 41"/>
          <p:cNvSpPr/>
          <p:nvPr/>
        </p:nvSpPr>
        <p:spPr>
          <a:xfrm>
            <a:off x="2339752" y="1844824"/>
            <a:ext cx="2304256" cy="12241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圓角矩形 45"/>
          <p:cNvSpPr/>
          <p:nvPr/>
        </p:nvSpPr>
        <p:spPr>
          <a:xfrm>
            <a:off x="3707904" y="1844824"/>
            <a:ext cx="2304256" cy="1224136"/>
          </a:xfrm>
          <a:prstGeom prst="round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圓角矩形 46"/>
          <p:cNvSpPr/>
          <p:nvPr/>
        </p:nvSpPr>
        <p:spPr>
          <a:xfrm>
            <a:off x="5076056" y="1844824"/>
            <a:ext cx="2304256" cy="1224136"/>
          </a:xfrm>
          <a:prstGeom prst="roundRect">
            <a:avLst/>
          </a:prstGeom>
          <a:noFill/>
          <a:ln w="38100">
            <a:solidFill>
              <a:srgbClr val="00009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圓角矩形 47"/>
          <p:cNvSpPr/>
          <p:nvPr/>
        </p:nvSpPr>
        <p:spPr>
          <a:xfrm>
            <a:off x="2339752" y="3284984"/>
            <a:ext cx="2304256" cy="12241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圓角矩形 49"/>
          <p:cNvSpPr/>
          <p:nvPr/>
        </p:nvSpPr>
        <p:spPr>
          <a:xfrm>
            <a:off x="3707904" y="3284984"/>
            <a:ext cx="2304256" cy="1224136"/>
          </a:xfrm>
          <a:prstGeom prst="roundRect">
            <a:avLst/>
          </a:prstGeom>
          <a:noFill/>
          <a:ln w="38100">
            <a:solidFill>
              <a:srgbClr val="00009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圓角矩形 50"/>
          <p:cNvSpPr/>
          <p:nvPr/>
        </p:nvSpPr>
        <p:spPr>
          <a:xfrm>
            <a:off x="2339752" y="4797152"/>
            <a:ext cx="2304256" cy="12241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圓角矩形 51"/>
          <p:cNvSpPr/>
          <p:nvPr/>
        </p:nvSpPr>
        <p:spPr>
          <a:xfrm>
            <a:off x="3707904" y="4797152"/>
            <a:ext cx="2304256" cy="122413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3720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Generation example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143000" y="2204864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7" name="直線箭頭接點 6"/>
          <p:cNvCxnSpPr/>
          <p:nvPr/>
        </p:nvCxnSpPr>
        <p:spPr>
          <a:xfrm>
            <a:off x="935088" y="2552846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1367136" y="2204864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39869" y="2972837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9:00</a:t>
            </a:r>
            <a:endParaRPr kumimoji="1"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438408" y="2972837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176888" y="351306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12" name="直線箭頭接點 11"/>
          <p:cNvCxnSpPr/>
          <p:nvPr/>
        </p:nvCxnSpPr>
        <p:spPr>
          <a:xfrm>
            <a:off x="935088" y="386104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1401024" y="351306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73757" y="428103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9:30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38408" y="4271747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11:30</a:t>
            </a:r>
            <a:endParaRPr kumimoji="1"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176888" y="488121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17" name="直線箭頭接點 16"/>
          <p:cNvCxnSpPr/>
          <p:nvPr/>
        </p:nvCxnSpPr>
        <p:spPr>
          <a:xfrm>
            <a:off x="935088" y="522920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1401024" y="488121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73757" y="5667775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439144" y="5667775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12:30</a:t>
            </a:r>
            <a:endParaRPr kumimoji="1"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2447256" y="2204864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cxnSp>
        <p:nvCxnSpPr>
          <p:cNvPr id="22" name="直線箭頭接點 21"/>
          <p:cNvCxnSpPr/>
          <p:nvPr/>
        </p:nvCxnSpPr>
        <p:spPr>
          <a:xfrm>
            <a:off x="3239344" y="2552846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/>
          <p:cNvSpPr/>
          <p:nvPr/>
        </p:nvSpPr>
        <p:spPr>
          <a:xfrm>
            <a:off x="3671392" y="2204864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2472853" y="2972837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3671392" y="2972837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11:00</a:t>
            </a:r>
            <a:endParaRPr kumimoji="1"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4725179" y="2204864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cxnSp>
        <p:nvCxnSpPr>
          <p:cNvPr id="27" name="直線箭頭接點 26"/>
          <p:cNvCxnSpPr/>
          <p:nvPr/>
        </p:nvCxnSpPr>
        <p:spPr>
          <a:xfrm>
            <a:off x="5543600" y="2552846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/>
          <p:cNvSpPr/>
          <p:nvPr/>
        </p:nvSpPr>
        <p:spPr>
          <a:xfrm>
            <a:off x="5975648" y="2204864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4750776" y="2972837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11:00</a:t>
            </a:r>
            <a:endParaRPr kumimoji="1"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975648" y="2972837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12:00</a:t>
            </a:r>
            <a:endParaRPr kumimoji="1"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4725915" y="350100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cxnSp>
        <p:nvCxnSpPr>
          <p:cNvPr id="32" name="直線箭頭接點 31"/>
          <p:cNvCxnSpPr/>
          <p:nvPr/>
        </p:nvCxnSpPr>
        <p:spPr>
          <a:xfrm>
            <a:off x="5509712" y="384899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/>
          <p:cNvSpPr/>
          <p:nvPr/>
        </p:nvSpPr>
        <p:spPr>
          <a:xfrm>
            <a:off x="5975648" y="350100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4705101" y="425968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6046920" y="425968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10:30</a:t>
            </a:r>
            <a:endParaRPr kumimoji="1" lang="zh-TW" altLang="en-US" dirty="0"/>
          </a:p>
        </p:txBody>
      </p:sp>
      <p:sp>
        <p:nvSpPr>
          <p:cNvPr id="36" name="橢圓 35"/>
          <p:cNvSpPr/>
          <p:nvPr/>
        </p:nvSpPr>
        <p:spPr>
          <a:xfrm>
            <a:off x="6983760" y="2204864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cxnSp>
        <p:nvCxnSpPr>
          <p:cNvPr id="37" name="直線箭頭接點 36"/>
          <p:cNvCxnSpPr/>
          <p:nvPr/>
        </p:nvCxnSpPr>
        <p:spPr>
          <a:xfrm>
            <a:off x="7813968" y="2552846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橢圓 37"/>
          <p:cNvSpPr/>
          <p:nvPr/>
        </p:nvSpPr>
        <p:spPr>
          <a:xfrm>
            <a:off x="8207896" y="2204864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7008621" y="299142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12:30</a:t>
            </a:r>
            <a:endParaRPr kumimoji="1" lang="zh-TW" altLang="en-US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8207896" y="298212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14:30</a:t>
            </a:r>
            <a:endParaRPr kumimoji="1" lang="zh-TW" altLang="en-US" dirty="0"/>
          </a:p>
        </p:txBody>
      </p:sp>
      <p:sp>
        <p:nvSpPr>
          <p:cNvPr id="41" name="圓角矩形 40"/>
          <p:cNvSpPr/>
          <p:nvPr/>
        </p:nvSpPr>
        <p:spPr>
          <a:xfrm>
            <a:off x="70992" y="2060848"/>
            <a:ext cx="2181335" cy="41044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圓角矩形 41"/>
          <p:cNvSpPr/>
          <p:nvPr/>
        </p:nvSpPr>
        <p:spPr>
          <a:xfrm>
            <a:off x="2303240" y="2060848"/>
            <a:ext cx="2232248" cy="1368152"/>
          </a:xfrm>
          <a:prstGeom prst="round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圓角矩形 42"/>
          <p:cNvSpPr/>
          <p:nvPr/>
        </p:nvSpPr>
        <p:spPr>
          <a:xfrm>
            <a:off x="4607496" y="2060848"/>
            <a:ext cx="2232248" cy="2664296"/>
          </a:xfrm>
          <a:prstGeom prst="roundRect">
            <a:avLst/>
          </a:prstGeom>
          <a:noFill/>
          <a:ln w="38100">
            <a:solidFill>
              <a:srgbClr val="00009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圓角矩形 43"/>
          <p:cNvSpPr/>
          <p:nvPr/>
        </p:nvSpPr>
        <p:spPr>
          <a:xfrm>
            <a:off x="6911752" y="2060848"/>
            <a:ext cx="2196752" cy="1368152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文字方塊 44"/>
          <p:cNvSpPr txBox="1"/>
          <p:nvPr/>
        </p:nvSpPr>
        <p:spPr>
          <a:xfrm>
            <a:off x="899592" y="1412776"/>
            <a:ext cx="499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P1</a:t>
            </a:r>
            <a:endParaRPr kumimoji="1" lang="zh-TW" altLang="en-US" sz="2400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131840" y="1484784"/>
            <a:ext cx="499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P2</a:t>
            </a:r>
            <a:endParaRPr kumimoji="1" lang="zh-TW" altLang="en-US" sz="2400" dirty="0"/>
          </a:p>
        </p:txBody>
      </p:sp>
      <p:sp>
        <p:nvSpPr>
          <p:cNvPr id="47" name="文字方塊 46"/>
          <p:cNvSpPr txBox="1"/>
          <p:nvPr/>
        </p:nvSpPr>
        <p:spPr>
          <a:xfrm>
            <a:off x="5436096" y="1484784"/>
            <a:ext cx="499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P3</a:t>
            </a:r>
            <a:endParaRPr kumimoji="1" lang="zh-TW" altLang="en-US" sz="2400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7740352" y="1484784"/>
            <a:ext cx="499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/>
              <a:t>P4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662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  <p:bldP spid="10" grpId="0"/>
      <p:bldP spid="11" grpId="0" animBg="1"/>
      <p:bldP spid="13" grpId="0" animBg="1"/>
      <p:bldP spid="14" grpId="0"/>
      <p:bldP spid="15" grpId="0"/>
      <p:bldP spid="16" grpId="0" animBg="1"/>
      <p:bldP spid="18" grpId="0" animBg="1"/>
      <p:bldP spid="19" grpId="0"/>
      <p:bldP spid="20" grpId="0"/>
      <p:bldP spid="21" grpId="0" animBg="1"/>
      <p:bldP spid="23" grpId="0" animBg="1"/>
      <p:bldP spid="24" grpId="0"/>
      <p:bldP spid="25" grpId="0"/>
      <p:bldP spid="26" grpId="0" animBg="1"/>
      <p:bldP spid="28" grpId="0" animBg="1"/>
      <p:bldP spid="29" grpId="0"/>
      <p:bldP spid="30" grpId="0"/>
      <p:bldP spid="31" grpId="0" animBg="1"/>
      <p:bldP spid="33" grpId="0" animBg="1"/>
      <p:bldP spid="34" grpId="0"/>
      <p:bldP spid="35" grpId="0"/>
      <p:bldP spid="36" grpId="0" animBg="1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Generation example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84822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85" name="直線箭頭接點 84"/>
          <p:cNvCxnSpPr/>
          <p:nvPr/>
        </p:nvCxnSpPr>
        <p:spPr>
          <a:xfrm>
            <a:off x="976910" y="176075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/>
          <p:cNvSpPr/>
          <p:nvPr/>
        </p:nvSpPr>
        <p:spPr>
          <a:xfrm>
            <a:off x="1408958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281691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9:00</a:t>
            </a:r>
            <a:endParaRPr kumimoji="1" lang="zh-TW" altLang="en-US" dirty="0"/>
          </a:p>
        </p:txBody>
      </p:sp>
      <p:sp>
        <p:nvSpPr>
          <p:cNvPr id="88" name="文字方塊 87"/>
          <p:cNvSpPr txBox="1"/>
          <p:nvPr/>
        </p:nvSpPr>
        <p:spPr>
          <a:xfrm>
            <a:off x="1480230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89" name="橢圓 88"/>
          <p:cNvSpPr/>
          <p:nvPr/>
        </p:nvSpPr>
        <p:spPr>
          <a:xfrm>
            <a:off x="2489078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cxnSp>
        <p:nvCxnSpPr>
          <p:cNvPr id="90" name="直線箭頭接點 89"/>
          <p:cNvCxnSpPr/>
          <p:nvPr/>
        </p:nvCxnSpPr>
        <p:spPr>
          <a:xfrm>
            <a:off x="3281166" y="176075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橢圓 90"/>
          <p:cNvSpPr/>
          <p:nvPr/>
        </p:nvSpPr>
        <p:spPr>
          <a:xfrm>
            <a:off x="3713214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2514675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3713214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11:00</a:t>
            </a:r>
            <a:endParaRPr kumimoji="1" lang="zh-TW" altLang="en-US" dirty="0"/>
          </a:p>
        </p:txBody>
      </p:sp>
      <p:sp>
        <p:nvSpPr>
          <p:cNvPr id="94" name="橢圓 93"/>
          <p:cNvSpPr/>
          <p:nvPr/>
        </p:nvSpPr>
        <p:spPr>
          <a:xfrm>
            <a:off x="4767001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cxnSp>
        <p:nvCxnSpPr>
          <p:cNvPr id="95" name="直線箭頭接點 94"/>
          <p:cNvCxnSpPr/>
          <p:nvPr/>
        </p:nvCxnSpPr>
        <p:spPr>
          <a:xfrm>
            <a:off x="5585422" y="176075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橢圓 95"/>
          <p:cNvSpPr/>
          <p:nvPr/>
        </p:nvSpPr>
        <p:spPr>
          <a:xfrm>
            <a:off x="6017470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4792598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11:00</a:t>
            </a:r>
            <a:endParaRPr kumimoji="1" lang="zh-TW" altLang="en-US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6017470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12:00</a:t>
            </a:r>
            <a:endParaRPr kumimoji="1" lang="zh-TW" altLang="en-US" dirty="0"/>
          </a:p>
        </p:txBody>
      </p:sp>
      <p:sp>
        <p:nvSpPr>
          <p:cNvPr id="99" name="橢圓 98"/>
          <p:cNvSpPr/>
          <p:nvPr/>
        </p:nvSpPr>
        <p:spPr>
          <a:xfrm>
            <a:off x="7025582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cxnSp>
        <p:nvCxnSpPr>
          <p:cNvPr id="100" name="直線箭頭接點 99"/>
          <p:cNvCxnSpPr/>
          <p:nvPr/>
        </p:nvCxnSpPr>
        <p:spPr>
          <a:xfrm>
            <a:off x="7855790" y="176075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橢圓 100"/>
          <p:cNvSpPr/>
          <p:nvPr/>
        </p:nvSpPr>
        <p:spPr>
          <a:xfrm>
            <a:off x="8249718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7092280" y="2132856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12:30</a:t>
            </a:r>
            <a:endParaRPr kumimoji="1" lang="zh-TW" altLang="en-US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8279168" y="2132856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14:30</a:t>
            </a:r>
            <a:endParaRPr kumimoji="1" lang="zh-TW" altLang="en-US" dirty="0"/>
          </a:p>
        </p:txBody>
      </p:sp>
      <p:sp>
        <p:nvSpPr>
          <p:cNvPr id="104" name="橢圓 103"/>
          <p:cNvSpPr/>
          <p:nvPr/>
        </p:nvSpPr>
        <p:spPr>
          <a:xfrm>
            <a:off x="1763688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105" name="直線箭頭接點 104"/>
          <p:cNvCxnSpPr/>
          <p:nvPr/>
        </p:nvCxnSpPr>
        <p:spPr>
          <a:xfrm>
            <a:off x="2555776" y="348895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橢圓 105"/>
          <p:cNvSpPr/>
          <p:nvPr/>
        </p:nvSpPr>
        <p:spPr>
          <a:xfrm>
            <a:off x="2987824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860557" y="390894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9:00</a:t>
            </a:r>
            <a:endParaRPr kumimoji="1" lang="zh-TW" altLang="en-US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3059096" y="390894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cxnSp>
        <p:nvCxnSpPr>
          <p:cNvPr id="109" name="直線箭頭接點 108"/>
          <p:cNvCxnSpPr/>
          <p:nvPr/>
        </p:nvCxnSpPr>
        <p:spPr>
          <a:xfrm>
            <a:off x="3779912" y="348895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橢圓 109"/>
          <p:cNvSpPr/>
          <p:nvPr/>
        </p:nvSpPr>
        <p:spPr>
          <a:xfrm>
            <a:off x="4211960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4211960" y="390894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11:00</a:t>
            </a:r>
            <a:endParaRPr kumimoji="1" lang="zh-TW" altLang="en-US" dirty="0"/>
          </a:p>
        </p:txBody>
      </p:sp>
      <p:cxnSp>
        <p:nvCxnSpPr>
          <p:cNvPr id="112" name="直線箭頭接點 111"/>
          <p:cNvCxnSpPr/>
          <p:nvPr/>
        </p:nvCxnSpPr>
        <p:spPr>
          <a:xfrm>
            <a:off x="5004048" y="348895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橢圓 112"/>
          <p:cNvSpPr/>
          <p:nvPr/>
        </p:nvSpPr>
        <p:spPr>
          <a:xfrm>
            <a:off x="5436096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5436096" y="390894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12:00</a:t>
            </a:r>
            <a:endParaRPr kumimoji="1" lang="zh-TW" altLang="en-US" dirty="0"/>
          </a:p>
        </p:txBody>
      </p:sp>
      <p:cxnSp>
        <p:nvCxnSpPr>
          <p:cNvPr id="115" name="直線箭頭接點 114"/>
          <p:cNvCxnSpPr/>
          <p:nvPr/>
        </p:nvCxnSpPr>
        <p:spPr>
          <a:xfrm>
            <a:off x="6266304" y="348895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橢圓 115"/>
          <p:cNvSpPr/>
          <p:nvPr/>
        </p:nvSpPr>
        <p:spPr>
          <a:xfrm>
            <a:off x="6660232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6660232" y="3918233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14:30</a:t>
            </a:r>
            <a:endParaRPr kumimoji="1" lang="zh-TW" altLang="en-US" dirty="0"/>
          </a:p>
        </p:txBody>
      </p:sp>
      <p:sp>
        <p:nvSpPr>
          <p:cNvPr id="118" name="圓角矩形 117"/>
          <p:cNvSpPr/>
          <p:nvPr/>
        </p:nvSpPr>
        <p:spPr>
          <a:xfrm>
            <a:off x="107504" y="1340768"/>
            <a:ext cx="2192912" cy="12241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圓角矩形 118"/>
          <p:cNvSpPr/>
          <p:nvPr/>
        </p:nvSpPr>
        <p:spPr>
          <a:xfrm>
            <a:off x="2411760" y="1340768"/>
            <a:ext cx="2160240" cy="1224136"/>
          </a:xfrm>
          <a:prstGeom prst="round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圓角矩形 119"/>
          <p:cNvSpPr/>
          <p:nvPr/>
        </p:nvSpPr>
        <p:spPr>
          <a:xfrm>
            <a:off x="4644008" y="1340768"/>
            <a:ext cx="2232248" cy="1224136"/>
          </a:xfrm>
          <a:prstGeom prst="roundRect">
            <a:avLst/>
          </a:prstGeom>
          <a:noFill/>
          <a:ln w="38100">
            <a:solidFill>
              <a:srgbClr val="00009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圓角矩形 120"/>
          <p:cNvSpPr/>
          <p:nvPr/>
        </p:nvSpPr>
        <p:spPr>
          <a:xfrm>
            <a:off x="6948264" y="1340768"/>
            <a:ext cx="2089248" cy="122413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圓角矩形 121"/>
          <p:cNvSpPr/>
          <p:nvPr/>
        </p:nvSpPr>
        <p:spPr>
          <a:xfrm>
            <a:off x="1547664" y="3068960"/>
            <a:ext cx="5976664" cy="122413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3" name="直線箭頭接點 122"/>
          <p:cNvCxnSpPr/>
          <p:nvPr/>
        </p:nvCxnSpPr>
        <p:spPr>
          <a:xfrm>
            <a:off x="4572000" y="2636912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" y="4383698"/>
            <a:ext cx="4211960" cy="23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6" grpId="0" animBg="1"/>
      <p:bldP spid="87" grpId="0"/>
      <p:bldP spid="88" grpId="0"/>
      <p:bldP spid="89" grpId="0" animBg="1"/>
      <p:bldP spid="91" grpId="0" animBg="1"/>
      <p:bldP spid="92" grpId="0"/>
      <p:bldP spid="93" grpId="0"/>
      <p:bldP spid="94" grpId="0" animBg="1"/>
      <p:bldP spid="96" grpId="0" animBg="1"/>
      <p:bldP spid="97" grpId="0"/>
      <p:bldP spid="98" grpId="0"/>
      <p:bldP spid="99" grpId="0" animBg="1"/>
      <p:bldP spid="101" grpId="0" animBg="1"/>
      <p:bldP spid="102" grpId="0"/>
      <p:bldP spid="103" grpId="0"/>
      <p:bldP spid="104" grpId="0" animBg="1"/>
      <p:bldP spid="106" grpId="0" animBg="1"/>
      <p:bldP spid="107" grpId="0"/>
      <p:bldP spid="108" grpId="0"/>
      <p:bldP spid="110" grpId="0" animBg="1"/>
      <p:bldP spid="111" grpId="0"/>
      <p:bldP spid="113" grpId="0" animBg="1"/>
      <p:bldP spid="114" grpId="0"/>
      <p:bldP spid="116" grpId="0" animBg="1"/>
      <p:bldP spid="117" grpId="0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Generation example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84822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85" name="直線箭頭接點 84"/>
          <p:cNvCxnSpPr/>
          <p:nvPr/>
        </p:nvCxnSpPr>
        <p:spPr>
          <a:xfrm>
            <a:off x="976910" y="176075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/>
          <p:cNvSpPr/>
          <p:nvPr/>
        </p:nvSpPr>
        <p:spPr>
          <a:xfrm>
            <a:off x="1408958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281691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9:00</a:t>
            </a:r>
            <a:endParaRPr kumimoji="1" lang="zh-TW" altLang="en-US" dirty="0"/>
          </a:p>
        </p:txBody>
      </p:sp>
      <p:sp>
        <p:nvSpPr>
          <p:cNvPr id="88" name="文字方塊 87"/>
          <p:cNvSpPr txBox="1"/>
          <p:nvPr/>
        </p:nvSpPr>
        <p:spPr>
          <a:xfrm>
            <a:off x="1480230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89" name="橢圓 88"/>
          <p:cNvSpPr/>
          <p:nvPr/>
        </p:nvSpPr>
        <p:spPr>
          <a:xfrm>
            <a:off x="2489078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cxnSp>
        <p:nvCxnSpPr>
          <p:cNvPr id="90" name="直線箭頭接點 89"/>
          <p:cNvCxnSpPr/>
          <p:nvPr/>
        </p:nvCxnSpPr>
        <p:spPr>
          <a:xfrm>
            <a:off x="3281166" y="176075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橢圓 90"/>
          <p:cNvSpPr/>
          <p:nvPr/>
        </p:nvSpPr>
        <p:spPr>
          <a:xfrm>
            <a:off x="3713214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sp>
        <p:nvSpPr>
          <p:cNvPr id="92" name="文字方塊 91"/>
          <p:cNvSpPr txBox="1"/>
          <p:nvPr/>
        </p:nvSpPr>
        <p:spPr>
          <a:xfrm>
            <a:off x="2514675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93" name="文字方塊 92"/>
          <p:cNvSpPr txBox="1"/>
          <p:nvPr/>
        </p:nvSpPr>
        <p:spPr>
          <a:xfrm>
            <a:off x="3713214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11:00</a:t>
            </a:r>
            <a:endParaRPr kumimoji="1" lang="zh-TW" altLang="en-US" dirty="0"/>
          </a:p>
        </p:txBody>
      </p:sp>
      <p:sp>
        <p:nvSpPr>
          <p:cNvPr id="94" name="橢圓 93"/>
          <p:cNvSpPr/>
          <p:nvPr/>
        </p:nvSpPr>
        <p:spPr>
          <a:xfrm>
            <a:off x="4767001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cxnSp>
        <p:nvCxnSpPr>
          <p:cNvPr id="95" name="直線箭頭接點 94"/>
          <p:cNvCxnSpPr/>
          <p:nvPr/>
        </p:nvCxnSpPr>
        <p:spPr>
          <a:xfrm>
            <a:off x="5585422" y="176075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橢圓 95"/>
          <p:cNvSpPr/>
          <p:nvPr/>
        </p:nvSpPr>
        <p:spPr>
          <a:xfrm>
            <a:off x="6017470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4792598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6017470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10:30</a:t>
            </a:r>
            <a:endParaRPr kumimoji="1" lang="zh-TW" altLang="en-US" dirty="0"/>
          </a:p>
        </p:txBody>
      </p:sp>
      <p:sp>
        <p:nvSpPr>
          <p:cNvPr id="104" name="橢圓 103"/>
          <p:cNvSpPr/>
          <p:nvPr/>
        </p:nvSpPr>
        <p:spPr>
          <a:xfrm>
            <a:off x="2771800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105" name="直線箭頭接點 104"/>
          <p:cNvCxnSpPr/>
          <p:nvPr/>
        </p:nvCxnSpPr>
        <p:spPr>
          <a:xfrm>
            <a:off x="3563888" y="348895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橢圓 105"/>
          <p:cNvSpPr/>
          <p:nvPr/>
        </p:nvSpPr>
        <p:spPr>
          <a:xfrm>
            <a:off x="3995936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2868669" y="390894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9:00</a:t>
            </a:r>
            <a:endParaRPr kumimoji="1" lang="zh-TW" altLang="en-US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4067208" y="390894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10:00</a:t>
            </a:r>
            <a:endParaRPr kumimoji="1" lang="zh-TW" altLang="en-US" dirty="0"/>
          </a:p>
        </p:txBody>
      </p:sp>
      <p:cxnSp>
        <p:nvCxnSpPr>
          <p:cNvPr id="109" name="直線箭頭接點 108"/>
          <p:cNvCxnSpPr/>
          <p:nvPr/>
        </p:nvCxnSpPr>
        <p:spPr>
          <a:xfrm>
            <a:off x="4788024" y="348895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橢圓 109"/>
          <p:cNvSpPr/>
          <p:nvPr/>
        </p:nvSpPr>
        <p:spPr>
          <a:xfrm>
            <a:off x="5220072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5220072" y="390894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</a:t>
            </a:r>
            <a:r>
              <a:rPr kumimoji="1" lang="en-US" altLang="zh-TW" dirty="0"/>
              <a:t>0</a:t>
            </a:r>
            <a:r>
              <a:rPr kumimoji="1" lang="en-US" altLang="zh-TW" dirty="0" smtClean="0"/>
              <a:t>0</a:t>
            </a:r>
            <a:endParaRPr kumimoji="1" lang="zh-TW" altLang="en-US" dirty="0"/>
          </a:p>
        </p:txBody>
      </p:sp>
      <p:sp>
        <p:nvSpPr>
          <p:cNvPr id="118" name="圓角矩形 117"/>
          <p:cNvSpPr/>
          <p:nvPr/>
        </p:nvSpPr>
        <p:spPr>
          <a:xfrm>
            <a:off x="107504" y="1340768"/>
            <a:ext cx="2192912" cy="12241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9" name="圓角矩形 118"/>
          <p:cNvSpPr/>
          <p:nvPr/>
        </p:nvSpPr>
        <p:spPr>
          <a:xfrm>
            <a:off x="2411760" y="1340768"/>
            <a:ext cx="2160240" cy="1224136"/>
          </a:xfrm>
          <a:prstGeom prst="roundRect">
            <a:avLst/>
          </a:prstGeom>
          <a:noFill/>
          <a:ln w="38100">
            <a:solidFill>
              <a:srgbClr val="008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圓角矩形 119"/>
          <p:cNvSpPr/>
          <p:nvPr/>
        </p:nvSpPr>
        <p:spPr>
          <a:xfrm>
            <a:off x="4644008" y="1340768"/>
            <a:ext cx="2232248" cy="1224136"/>
          </a:xfrm>
          <a:prstGeom prst="roundRect">
            <a:avLst/>
          </a:prstGeom>
          <a:noFill/>
          <a:ln w="38100">
            <a:solidFill>
              <a:srgbClr val="00009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圓角矩形 121"/>
          <p:cNvSpPr/>
          <p:nvPr/>
        </p:nvSpPr>
        <p:spPr>
          <a:xfrm>
            <a:off x="2555776" y="3068960"/>
            <a:ext cx="3672408" cy="122413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strike="sngStrike"/>
          </a:p>
        </p:txBody>
      </p:sp>
      <p:cxnSp>
        <p:nvCxnSpPr>
          <p:cNvPr id="123" name="直線箭頭接點 122"/>
          <p:cNvCxnSpPr/>
          <p:nvPr/>
        </p:nvCxnSpPr>
        <p:spPr>
          <a:xfrm>
            <a:off x="4572000" y="2636912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/>
          <p:cNvCxnSpPr/>
          <p:nvPr/>
        </p:nvCxnSpPr>
        <p:spPr>
          <a:xfrm>
            <a:off x="4572000" y="1196752"/>
            <a:ext cx="2448272" cy="158417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V="1">
            <a:off x="4584798" y="1196752"/>
            <a:ext cx="2435474" cy="158417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" y="4383698"/>
            <a:ext cx="4211960" cy="23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6" grpId="0" animBg="1"/>
      <p:bldP spid="87" grpId="0"/>
      <p:bldP spid="88" grpId="0"/>
      <p:bldP spid="89" grpId="0" animBg="1"/>
      <p:bldP spid="91" grpId="0" animBg="1"/>
      <p:bldP spid="92" grpId="0"/>
      <p:bldP spid="93" grpId="0"/>
      <p:bldP spid="94" grpId="0" animBg="1"/>
      <p:bldP spid="96" grpId="0" animBg="1"/>
      <p:bldP spid="97" grpId="0"/>
      <p:bldP spid="98" grpId="0"/>
      <p:bldP spid="104" grpId="0" animBg="1"/>
      <p:bldP spid="106" grpId="0" animBg="1"/>
      <p:bldP spid="107" grpId="0"/>
      <p:bldP spid="108" grpId="0"/>
      <p:bldP spid="110" grpId="0" animBg="1"/>
      <p:bldP spid="111" grpId="0"/>
      <p:bldP spid="118" grpId="0" animBg="1"/>
      <p:bldP spid="119" grpId="0" animBg="1"/>
      <p:bldP spid="120" grpId="0" animBg="1"/>
      <p:bldP spid="1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Generation example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84" name="橢圓 83"/>
          <p:cNvSpPr/>
          <p:nvPr/>
        </p:nvSpPr>
        <p:spPr>
          <a:xfrm>
            <a:off x="184822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85" name="直線箭頭接點 84"/>
          <p:cNvCxnSpPr/>
          <p:nvPr/>
        </p:nvCxnSpPr>
        <p:spPr>
          <a:xfrm>
            <a:off x="976910" y="176075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橢圓 85"/>
          <p:cNvSpPr/>
          <p:nvPr/>
        </p:nvSpPr>
        <p:spPr>
          <a:xfrm>
            <a:off x="1408958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281691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9:30</a:t>
            </a:r>
            <a:endParaRPr kumimoji="1" lang="zh-TW" altLang="en-US" dirty="0"/>
          </a:p>
        </p:txBody>
      </p:sp>
      <p:sp>
        <p:nvSpPr>
          <p:cNvPr id="88" name="文字方塊 87"/>
          <p:cNvSpPr txBox="1"/>
          <p:nvPr/>
        </p:nvSpPr>
        <p:spPr>
          <a:xfrm>
            <a:off x="1480230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</a:t>
            </a:r>
            <a:r>
              <a:rPr kumimoji="1" lang="en-US" altLang="zh-TW" dirty="0"/>
              <a:t>3</a:t>
            </a:r>
            <a:r>
              <a:rPr kumimoji="1" lang="en-US" altLang="zh-TW" dirty="0" smtClean="0"/>
              <a:t>0</a:t>
            </a:r>
            <a:endParaRPr kumimoji="1" lang="zh-TW" altLang="en-US" dirty="0"/>
          </a:p>
        </p:txBody>
      </p:sp>
      <p:sp>
        <p:nvSpPr>
          <p:cNvPr id="94" name="橢圓 93"/>
          <p:cNvSpPr/>
          <p:nvPr/>
        </p:nvSpPr>
        <p:spPr>
          <a:xfrm>
            <a:off x="2534753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cxnSp>
        <p:nvCxnSpPr>
          <p:cNvPr id="95" name="直線箭頭接點 94"/>
          <p:cNvCxnSpPr/>
          <p:nvPr/>
        </p:nvCxnSpPr>
        <p:spPr>
          <a:xfrm>
            <a:off x="3353174" y="176075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橢圓 95"/>
          <p:cNvSpPr/>
          <p:nvPr/>
        </p:nvSpPr>
        <p:spPr>
          <a:xfrm>
            <a:off x="3785222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2560350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11:00</a:t>
            </a:r>
            <a:endParaRPr kumimoji="1" lang="zh-TW" altLang="en-US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3785222" y="2180749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12:00</a:t>
            </a:r>
            <a:endParaRPr kumimoji="1" lang="zh-TW" altLang="en-US" dirty="0"/>
          </a:p>
        </p:txBody>
      </p:sp>
      <p:sp>
        <p:nvSpPr>
          <p:cNvPr id="99" name="橢圓 98"/>
          <p:cNvSpPr/>
          <p:nvPr/>
        </p:nvSpPr>
        <p:spPr>
          <a:xfrm>
            <a:off x="4829846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cxnSp>
        <p:nvCxnSpPr>
          <p:cNvPr id="100" name="直線箭頭接點 99"/>
          <p:cNvCxnSpPr/>
          <p:nvPr/>
        </p:nvCxnSpPr>
        <p:spPr>
          <a:xfrm>
            <a:off x="5660054" y="176075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橢圓 100"/>
          <p:cNvSpPr/>
          <p:nvPr/>
        </p:nvSpPr>
        <p:spPr>
          <a:xfrm>
            <a:off x="6053982" y="141277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4896544" y="2132856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12:30</a:t>
            </a:r>
            <a:endParaRPr kumimoji="1" lang="zh-TW" altLang="en-US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6083432" y="2132856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14:30</a:t>
            </a:r>
            <a:endParaRPr kumimoji="1" lang="zh-TW" altLang="en-US" dirty="0"/>
          </a:p>
        </p:txBody>
      </p:sp>
      <p:sp>
        <p:nvSpPr>
          <p:cNvPr id="104" name="橢圓 103"/>
          <p:cNvSpPr/>
          <p:nvPr/>
        </p:nvSpPr>
        <p:spPr>
          <a:xfrm>
            <a:off x="1763688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105" name="直線箭頭接點 104"/>
          <p:cNvCxnSpPr/>
          <p:nvPr/>
        </p:nvCxnSpPr>
        <p:spPr>
          <a:xfrm>
            <a:off x="2555776" y="348895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橢圓 105"/>
          <p:cNvSpPr/>
          <p:nvPr/>
        </p:nvSpPr>
        <p:spPr>
          <a:xfrm>
            <a:off x="2987824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1860557" y="390894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9:30</a:t>
            </a:r>
            <a:endParaRPr kumimoji="1" lang="zh-TW" altLang="en-US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3059096" y="390894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11:</a:t>
            </a:r>
            <a:r>
              <a:rPr kumimoji="1" lang="en-US" altLang="zh-TW" dirty="0"/>
              <a:t>3</a:t>
            </a:r>
            <a:r>
              <a:rPr kumimoji="1" lang="en-US" altLang="zh-TW" dirty="0" smtClean="0"/>
              <a:t>0</a:t>
            </a:r>
            <a:endParaRPr kumimoji="1" lang="zh-TW" altLang="en-US" dirty="0"/>
          </a:p>
        </p:txBody>
      </p:sp>
      <p:cxnSp>
        <p:nvCxnSpPr>
          <p:cNvPr id="109" name="直線箭頭接點 108"/>
          <p:cNvCxnSpPr/>
          <p:nvPr/>
        </p:nvCxnSpPr>
        <p:spPr>
          <a:xfrm>
            <a:off x="3779912" y="348895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橢圓 109"/>
          <p:cNvSpPr/>
          <p:nvPr/>
        </p:nvSpPr>
        <p:spPr>
          <a:xfrm>
            <a:off x="4211960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sp>
        <p:nvSpPr>
          <p:cNvPr id="111" name="文字方塊 110"/>
          <p:cNvSpPr txBox="1"/>
          <p:nvPr/>
        </p:nvSpPr>
        <p:spPr>
          <a:xfrm>
            <a:off x="4211960" y="390894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12:</a:t>
            </a:r>
            <a:r>
              <a:rPr kumimoji="1" lang="en-US" altLang="zh-TW" dirty="0"/>
              <a:t>0</a:t>
            </a:r>
            <a:r>
              <a:rPr kumimoji="1" lang="en-US" altLang="zh-TW" dirty="0" smtClean="0"/>
              <a:t>0</a:t>
            </a:r>
            <a:endParaRPr kumimoji="1" lang="zh-TW" altLang="en-US" dirty="0"/>
          </a:p>
        </p:txBody>
      </p:sp>
      <p:cxnSp>
        <p:nvCxnSpPr>
          <p:cNvPr id="112" name="直線箭頭接點 111"/>
          <p:cNvCxnSpPr/>
          <p:nvPr/>
        </p:nvCxnSpPr>
        <p:spPr>
          <a:xfrm>
            <a:off x="5004048" y="348895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橢圓 112"/>
          <p:cNvSpPr/>
          <p:nvPr/>
        </p:nvSpPr>
        <p:spPr>
          <a:xfrm>
            <a:off x="5436096" y="314096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114" name="文字方塊 113"/>
          <p:cNvSpPr txBox="1"/>
          <p:nvPr/>
        </p:nvSpPr>
        <p:spPr>
          <a:xfrm>
            <a:off x="5436096" y="3908941"/>
            <a:ext cx="8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14:</a:t>
            </a:r>
            <a:r>
              <a:rPr kumimoji="1" lang="en-US" altLang="zh-TW" dirty="0"/>
              <a:t>3</a:t>
            </a:r>
            <a:r>
              <a:rPr kumimoji="1" lang="en-US" altLang="zh-TW" dirty="0" smtClean="0"/>
              <a:t>0</a:t>
            </a:r>
            <a:endParaRPr kumimoji="1" lang="zh-TW" altLang="en-US" dirty="0"/>
          </a:p>
        </p:txBody>
      </p:sp>
      <p:sp>
        <p:nvSpPr>
          <p:cNvPr id="118" name="圓角矩形 117"/>
          <p:cNvSpPr/>
          <p:nvPr/>
        </p:nvSpPr>
        <p:spPr>
          <a:xfrm>
            <a:off x="107504" y="1340768"/>
            <a:ext cx="2192912" cy="12241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圓角矩形 119"/>
          <p:cNvSpPr/>
          <p:nvPr/>
        </p:nvSpPr>
        <p:spPr>
          <a:xfrm>
            <a:off x="2411760" y="1340768"/>
            <a:ext cx="2232248" cy="1224136"/>
          </a:xfrm>
          <a:prstGeom prst="roundRect">
            <a:avLst/>
          </a:prstGeom>
          <a:noFill/>
          <a:ln w="38100">
            <a:solidFill>
              <a:srgbClr val="00009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圓角矩形 120"/>
          <p:cNvSpPr/>
          <p:nvPr/>
        </p:nvSpPr>
        <p:spPr>
          <a:xfrm>
            <a:off x="4752528" y="1340768"/>
            <a:ext cx="2089248" cy="1224136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2" name="圓角矩形 121"/>
          <p:cNvSpPr/>
          <p:nvPr/>
        </p:nvSpPr>
        <p:spPr>
          <a:xfrm>
            <a:off x="1547664" y="3068960"/>
            <a:ext cx="4896544" cy="122413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3" name="直線箭頭接點 122"/>
          <p:cNvCxnSpPr/>
          <p:nvPr/>
        </p:nvCxnSpPr>
        <p:spPr>
          <a:xfrm>
            <a:off x="4572000" y="2636912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圖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" y="4383698"/>
            <a:ext cx="4211960" cy="23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6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6" grpId="0" animBg="1"/>
      <p:bldP spid="87" grpId="0"/>
      <p:bldP spid="88" grpId="0"/>
      <p:bldP spid="94" grpId="0" animBg="1"/>
      <p:bldP spid="96" grpId="0" animBg="1"/>
      <p:bldP spid="97" grpId="0"/>
      <p:bldP spid="98" grpId="0"/>
      <p:bldP spid="99" grpId="0" animBg="1"/>
      <p:bldP spid="101" grpId="0" animBg="1"/>
      <p:bldP spid="102" grpId="0"/>
      <p:bldP spid="103" grpId="0"/>
      <p:bldP spid="104" grpId="0" animBg="1"/>
      <p:bldP spid="106" grpId="0" animBg="1"/>
      <p:bldP spid="107" grpId="0"/>
      <p:bldP spid="108" grpId="0"/>
      <p:bldP spid="110" grpId="0" animBg="1"/>
      <p:bldP spid="111" grpId="0"/>
      <p:bldP spid="113" grpId="0" animBg="1"/>
      <p:bldP spid="114" grpId="0"/>
      <p:bldP spid="118" grpId="0" animBg="1"/>
      <p:bldP spid="120" grpId="0" animBg="1"/>
      <p:bldP spid="121" grpId="0" animBg="1"/>
      <p:bldP spid="1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Generation example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2699792" y="393305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6" name="直線箭頭接點 5"/>
          <p:cNvCxnSpPr/>
          <p:nvPr/>
        </p:nvCxnSpPr>
        <p:spPr>
          <a:xfrm>
            <a:off x="3491880" y="428103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3923928" y="393305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cxnSp>
        <p:nvCxnSpPr>
          <p:cNvPr id="8" name="直線箭頭接點 7"/>
          <p:cNvCxnSpPr/>
          <p:nvPr/>
        </p:nvCxnSpPr>
        <p:spPr>
          <a:xfrm>
            <a:off x="4716016" y="428103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5148064" y="393305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cxnSp>
        <p:nvCxnSpPr>
          <p:cNvPr id="10" name="直線箭頭接點 9"/>
          <p:cNvCxnSpPr/>
          <p:nvPr/>
        </p:nvCxnSpPr>
        <p:spPr>
          <a:xfrm>
            <a:off x="5940152" y="428103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橢圓 10"/>
          <p:cNvSpPr/>
          <p:nvPr/>
        </p:nvSpPr>
        <p:spPr>
          <a:xfrm>
            <a:off x="6372200" y="393305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cxnSp>
        <p:nvCxnSpPr>
          <p:cNvPr id="12" name="直線箭頭接點 11"/>
          <p:cNvCxnSpPr/>
          <p:nvPr/>
        </p:nvCxnSpPr>
        <p:spPr>
          <a:xfrm>
            <a:off x="7202408" y="428103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/>
          <p:cNvSpPr/>
          <p:nvPr/>
        </p:nvSpPr>
        <p:spPr>
          <a:xfrm>
            <a:off x="7596336" y="393305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2674195" y="4797152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15" name="直線箭頭接點 14"/>
          <p:cNvCxnSpPr/>
          <p:nvPr/>
        </p:nvCxnSpPr>
        <p:spPr>
          <a:xfrm>
            <a:off x="3466283" y="5145134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橢圓 15"/>
          <p:cNvSpPr/>
          <p:nvPr/>
        </p:nvSpPr>
        <p:spPr>
          <a:xfrm>
            <a:off x="3898331" y="4797152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cxnSp>
        <p:nvCxnSpPr>
          <p:cNvPr id="17" name="直線箭頭接點 16"/>
          <p:cNvCxnSpPr/>
          <p:nvPr/>
        </p:nvCxnSpPr>
        <p:spPr>
          <a:xfrm>
            <a:off x="4690419" y="5145134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>
            <a:off x="5122467" y="4797152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2674195" y="566124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24" name="直線箭頭接點 23"/>
          <p:cNvCxnSpPr/>
          <p:nvPr/>
        </p:nvCxnSpPr>
        <p:spPr>
          <a:xfrm>
            <a:off x="3466283" y="600923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898331" y="566124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cxnSp>
        <p:nvCxnSpPr>
          <p:cNvPr id="26" name="直線箭頭接點 25"/>
          <p:cNvCxnSpPr/>
          <p:nvPr/>
        </p:nvCxnSpPr>
        <p:spPr>
          <a:xfrm>
            <a:off x="4690419" y="600923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/>
          <p:cNvSpPr/>
          <p:nvPr/>
        </p:nvSpPr>
        <p:spPr>
          <a:xfrm>
            <a:off x="5122467" y="566124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cxnSp>
        <p:nvCxnSpPr>
          <p:cNvPr id="28" name="直線箭頭接點 27"/>
          <p:cNvCxnSpPr/>
          <p:nvPr/>
        </p:nvCxnSpPr>
        <p:spPr>
          <a:xfrm>
            <a:off x="5914555" y="6009230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6346603" y="5661248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39" name="橢圓 38"/>
          <p:cNvSpPr/>
          <p:nvPr/>
        </p:nvSpPr>
        <p:spPr>
          <a:xfrm>
            <a:off x="2699792" y="1420697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40" name="直線箭頭接點 39"/>
          <p:cNvCxnSpPr/>
          <p:nvPr/>
        </p:nvCxnSpPr>
        <p:spPr>
          <a:xfrm>
            <a:off x="3491880" y="1768679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橢圓 45"/>
          <p:cNvSpPr/>
          <p:nvPr/>
        </p:nvSpPr>
        <p:spPr>
          <a:xfrm>
            <a:off x="3923928" y="1420697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P2</a:t>
            </a:r>
            <a:endParaRPr kumimoji="1" lang="zh-TW" altLang="en-US" dirty="0"/>
          </a:p>
        </p:txBody>
      </p:sp>
      <p:cxnSp>
        <p:nvCxnSpPr>
          <p:cNvPr id="47" name="直線箭頭接點 46"/>
          <p:cNvCxnSpPr/>
          <p:nvPr/>
        </p:nvCxnSpPr>
        <p:spPr>
          <a:xfrm>
            <a:off x="4716016" y="1768679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橢圓 47"/>
          <p:cNvSpPr/>
          <p:nvPr/>
        </p:nvSpPr>
        <p:spPr>
          <a:xfrm>
            <a:off x="5148064" y="1420697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cxnSp>
        <p:nvCxnSpPr>
          <p:cNvPr id="49" name="直線箭頭接點 48"/>
          <p:cNvCxnSpPr/>
          <p:nvPr/>
        </p:nvCxnSpPr>
        <p:spPr>
          <a:xfrm>
            <a:off x="5940152" y="1768679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橢圓 49"/>
          <p:cNvSpPr/>
          <p:nvPr/>
        </p:nvSpPr>
        <p:spPr>
          <a:xfrm>
            <a:off x="6372200" y="1420697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sp>
        <p:nvSpPr>
          <p:cNvPr id="51" name="橢圓 50"/>
          <p:cNvSpPr/>
          <p:nvPr/>
        </p:nvSpPr>
        <p:spPr>
          <a:xfrm>
            <a:off x="2699792" y="2261015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52" name="直線箭頭接點 51"/>
          <p:cNvCxnSpPr/>
          <p:nvPr/>
        </p:nvCxnSpPr>
        <p:spPr>
          <a:xfrm>
            <a:off x="3491880" y="2608997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3923928" y="2261015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P3</a:t>
            </a:r>
            <a:endParaRPr kumimoji="1" lang="zh-TW" altLang="en-US" dirty="0"/>
          </a:p>
        </p:txBody>
      </p:sp>
      <p:cxnSp>
        <p:nvCxnSpPr>
          <p:cNvPr id="54" name="直線箭頭接點 53"/>
          <p:cNvCxnSpPr/>
          <p:nvPr/>
        </p:nvCxnSpPr>
        <p:spPr>
          <a:xfrm>
            <a:off x="4716016" y="2608997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5148064" y="2261015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56" name="橢圓 55"/>
          <p:cNvSpPr/>
          <p:nvPr/>
        </p:nvSpPr>
        <p:spPr>
          <a:xfrm>
            <a:off x="2699792" y="307391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P1</a:t>
            </a:r>
            <a:endParaRPr kumimoji="1" lang="zh-TW" altLang="en-US" dirty="0"/>
          </a:p>
        </p:txBody>
      </p:sp>
      <p:cxnSp>
        <p:nvCxnSpPr>
          <p:cNvPr id="57" name="直線箭頭接點 56"/>
          <p:cNvCxnSpPr/>
          <p:nvPr/>
        </p:nvCxnSpPr>
        <p:spPr>
          <a:xfrm>
            <a:off x="3491880" y="342189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/>
          <p:cNvSpPr/>
          <p:nvPr/>
        </p:nvSpPr>
        <p:spPr>
          <a:xfrm>
            <a:off x="3923928" y="307391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P4</a:t>
            </a:r>
            <a:endParaRPr kumimoji="1" lang="zh-TW" altLang="en-US" dirty="0"/>
          </a:p>
        </p:txBody>
      </p:sp>
      <p:cxnSp>
        <p:nvCxnSpPr>
          <p:cNvPr id="59" name="直線箭頭接點 58"/>
          <p:cNvCxnSpPr/>
          <p:nvPr/>
        </p:nvCxnSpPr>
        <p:spPr>
          <a:xfrm>
            <a:off x="4716016" y="3421898"/>
            <a:ext cx="36004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/>
          <p:cNvSpPr/>
          <p:nvPr/>
        </p:nvSpPr>
        <p:spPr>
          <a:xfrm>
            <a:off x="5148064" y="3073916"/>
            <a:ext cx="745677" cy="69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P6</a:t>
            </a:r>
            <a:endParaRPr kumimoji="1"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2077317" y="1643020"/>
            <a:ext cx="41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T1</a:t>
            </a:r>
            <a:endParaRPr kumimoji="1" lang="zh-TW" altLang="en-US" dirty="0"/>
          </a:p>
        </p:txBody>
      </p:sp>
      <p:sp>
        <p:nvSpPr>
          <p:cNvPr id="62" name="文字方塊 61"/>
          <p:cNvSpPr txBox="1"/>
          <p:nvPr/>
        </p:nvSpPr>
        <p:spPr>
          <a:xfrm>
            <a:off x="2077317" y="2483338"/>
            <a:ext cx="41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T2</a:t>
            </a:r>
            <a:endParaRPr kumimoji="1" lang="zh-TW" altLang="en-US" dirty="0"/>
          </a:p>
        </p:txBody>
      </p:sp>
      <p:sp>
        <p:nvSpPr>
          <p:cNvPr id="63" name="文字方塊 62"/>
          <p:cNvSpPr txBox="1"/>
          <p:nvPr/>
        </p:nvSpPr>
        <p:spPr>
          <a:xfrm>
            <a:off x="2077317" y="3296239"/>
            <a:ext cx="41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T3</a:t>
            </a:r>
            <a:endParaRPr kumimoji="1" lang="zh-TW" altLang="en-US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2077317" y="410914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T4*</a:t>
            </a:r>
            <a:endParaRPr kumimoji="1" lang="zh-TW" altLang="en-US" dirty="0"/>
          </a:p>
        </p:txBody>
      </p:sp>
      <p:sp>
        <p:nvSpPr>
          <p:cNvPr id="82" name="文字方塊 81"/>
          <p:cNvSpPr txBox="1"/>
          <p:nvPr/>
        </p:nvSpPr>
        <p:spPr>
          <a:xfrm>
            <a:off x="2077317" y="494945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T5*</a:t>
            </a:r>
            <a:endParaRPr kumimoji="1" lang="zh-TW" altLang="en-US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2077317" y="5762359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T6*</a:t>
            </a:r>
            <a:endParaRPr kumimoji="1" lang="zh-TW" altLang="en-US" dirty="0"/>
          </a:p>
        </p:txBody>
      </p:sp>
      <p:cxnSp>
        <p:nvCxnSpPr>
          <p:cNvPr id="19" name="直線接點 18"/>
          <p:cNvCxnSpPr/>
          <p:nvPr/>
        </p:nvCxnSpPr>
        <p:spPr>
          <a:xfrm>
            <a:off x="1979712" y="5145134"/>
            <a:ext cx="42948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49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  <p:bldP spid="13" grpId="0" animBg="1"/>
      <p:bldP spid="14" grpId="0" animBg="1"/>
      <p:bldP spid="16" grpId="0" animBg="1"/>
      <p:bldP spid="18" grpId="0" animBg="1"/>
      <p:bldP spid="23" grpId="0" animBg="1"/>
      <p:bldP spid="25" grpId="0" animBg="1"/>
      <p:bldP spid="27" grpId="0" animBg="1"/>
      <p:bldP spid="29" grpId="0" animBg="1"/>
      <p:bldP spid="81" grpId="0"/>
      <p:bldP spid="82" grpId="0"/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Greedy pruning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600" dirty="0"/>
              <a:t>The</a:t>
            </a:r>
            <a:r>
              <a:rPr lang="zh-TW" altLang="en-US" sz="2600" dirty="0"/>
              <a:t> </a:t>
            </a:r>
            <a:r>
              <a:rPr lang="en-US" altLang="zh-TW" sz="2600" dirty="0"/>
              <a:t>large amount of </a:t>
            </a:r>
            <a:r>
              <a:rPr lang="en-US" altLang="zh-TW" sz="2600" dirty="0" smtClean="0"/>
              <a:t>reconstructed </a:t>
            </a:r>
            <a:r>
              <a:rPr lang="en-US" altLang="zh-TW" sz="2600" dirty="0"/>
              <a:t>routes </a:t>
            </a:r>
            <a:r>
              <a:rPr lang="en-US" altLang="zh-TW" sz="2600" dirty="0" smtClean="0"/>
              <a:t>suffer </a:t>
            </a:r>
            <a:r>
              <a:rPr lang="en-US" altLang="zh-TW" sz="2600" dirty="0"/>
              <a:t>long process time of skyline </a:t>
            </a:r>
            <a:r>
              <a:rPr lang="en-US" altLang="zh-TW" sz="2600" dirty="0" smtClean="0"/>
              <a:t>search</a:t>
            </a:r>
          </a:p>
          <a:p>
            <a:r>
              <a:rPr lang="en-US" altLang="zh-TW" sz="2600" dirty="0" smtClean="0"/>
              <a:t>POIs in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trajectory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with higher scores in each dimension have higher probability not to be dominated</a:t>
            </a:r>
          </a:p>
          <a:p>
            <a:r>
              <a:rPr lang="en-US" altLang="zh-TW" sz="2600" dirty="0" smtClean="0"/>
              <a:t>Only </a:t>
            </a:r>
            <a:r>
              <a:rPr lang="en-US" altLang="zh-TW" sz="2600" dirty="0"/>
              <a:t>use the top-N% ranked POIs to construct </a:t>
            </a:r>
            <a:r>
              <a:rPr lang="en-US" altLang="zh-TW" sz="2600" dirty="0" smtClean="0"/>
              <a:t>routes</a:t>
            </a:r>
          </a:p>
          <a:p>
            <a:pPr marL="457200" lvl="1" indent="0">
              <a:buNone/>
            </a:pPr>
            <a:endParaRPr lang="en-US" altLang="zh-TW" sz="2200" dirty="0"/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2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47" y="1391258"/>
            <a:ext cx="4381071" cy="2517857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4" y="3536243"/>
            <a:ext cx="2919144" cy="40559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43" y="3454696"/>
            <a:ext cx="4344199" cy="289046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736" y="1196752"/>
            <a:ext cx="3829119" cy="398709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854" y="1799591"/>
            <a:ext cx="3551178" cy="45567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484732"/>
            <a:ext cx="3836482" cy="41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5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53" y="3567788"/>
            <a:ext cx="3161680" cy="25583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Skyline Travel Routes Search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Skyline query can return </a:t>
            </a:r>
            <a:r>
              <a:rPr lang="en-US" altLang="zh-TW" sz="2400" dirty="0">
                <a:solidFill>
                  <a:srgbClr val="FF0000"/>
                </a:solidFill>
              </a:rPr>
              <a:t>most represented trajectories</a:t>
            </a:r>
            <a:r>
              <a:rPr lang="en-US" altLang="zh-TW" sz="2400" dirty="0"/>
              <a:t> without assigning a weight for each </a:t>
            </a:r>
            <a:r>
              <a:rPr lang="en-US" altLang="zh-TW" sz="2400" dirty="0" smtClean="0"/>
              <a:t>factor</a:t>
            </a:r>
          </a:p>
          <a:p>
            <a:r>
              <a:rPr lang="en-US" altLang="zh-TW" sz="2400" dirty="0" smtClean="0"/>
              <a:t>Consider four </a:t>
            </a:r>
            <a:r>
              <a:rPr lang="en-US" altLang="zh-TW" sz="2400" dirty="0"/>
              <a:t>dimensions: </a:t>
            </a:r>
          </a:p>
          <a:p>
            <a:pPr lvl="1"/>
            <a:r>
              <a:rPr lang="en-US" altLang="zh-TW" sz="2000" dirty="0"/>
              <a:t>A</a:t>
            </a:r>
            <a:r>
              <a:rPr lang="en-US" altLang="zh-TW" sz="2000" dirty="0" smtClean="0"/>
              <a:t>ttractiveness </a:t>
            </a:r>
            <a:r>
              <a:rPr lang="en-US" altLang="zh-TW" sz="2000" dirty="0"/>
              <a:t>score </a:t>
            </a:r>
          </a:p>
          <a:p>
            <a:pPr lvl="1"/>
            <a:r>
              <a:rPr lang="en-US" altLang="zh-TW" sz="2000" dirty="0"/>
              <a:t>Time score </a:t>
            </a:r>
          </a:p>
          <a:p>
            <a:pPr lvl="1"/>
            <a:r>
              <a:rPr lang="en-US" altLang="zh-TW" sz="2000" dirty="0"/>
              <a:t>S</a:t>
            </a:r>
            <a:r>
              <a:rPr lang="en-US" altLang="zh-TW" sz="2000" dirty="0" smtClean="0"/>
              <a:t>ocial </a:t>
            </a:r>
            <a:r>
              <a:rPr lang="en-US" altLang="zh-TW" sz="2000" dirty="0"/>
              <a:t>influence score </a:t>
            </a:r>
            <a:endParaRPr lang="en-US" altLang="zh-TW" sz="2000" dirty="0" smtClean="0"/>
          </a:p>
          <a:p>
            <a:pPr lvl="1"/>
            <a:r>
              <a:rPr lang="en-US" altLang="zh-TW" sz="2000" dirty="0" smtClean="0"/>
              <a:t>Keyword matching score</a:t>
            </a:r>
          </a:p>
          <a:p>
            <a:endParaRPr lang="en-US" altLang="zh-TW" sz="24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103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Experiment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34908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dirty="0" smtClean="0"/>
              <a:t>Real-world LBSN dataset</a:t>
            </a:r>
          </a:p>
          <a:p>
            <a:pPr lvl="1"/>
            <a:r>
              <a:rPr kumimoji="1" lang="en-US" altLang="zh-TW" dirty="0" smtClean="0"/>
              <a:t>Facebook(FB)</a:t>
            </a:r>
            <a:r>
              <a:rPr kumimoji="1" lang="en-US" altLang="zh-TW" baseline="30000" dirty="0"/>
              <a:t>1</a:t>
            </a:r>
            <a:endParaRPr kumimoji="1" lang="en-US" altLang="zh-TW" dirty="0" smtClean="0"/>
          </a:p>
          <a:p>
            <a:pPr lvl="1"/>
            <a:r>
              <a:rPr kumimoji="1" lang="en-US" altLang="zh-TW" dirty="0" smtClean="0"/>
              <a:t>Foursquare(CA)</a:t>
            </a:r>
            <a:r>
              <a:rPr kumimoji="1" lang="en-US" altLang="zh-TW" baseline="30000" dirty="0" smtClean="0"/>
              <a:t>2</a:t>
            </a:r>
            <a:endParaRPr kumimoji="1" lang="en-US" altLang="zh-TW" dirty="0"/>
          </a:p>
          <a:p>
            <a:r>
              <a:rPr kumimoji="1" lang="en-US" altLang="zh-TW" dirty="0" smtClean="0"/>
              <a:t>Efficiency</a:t>
            </a:r>
          </a:p>
          <a:p>
            <a:pPr lvl="1"/>
            <a:r>
              <a:rPr kumimoji="1" lang="en-US" altLang="zh-TW" dirty="0" smtClean="0">
                <a:solidFill>
                  <a:srgbClr val="2671C0"/>
                </a:solidFill>
              </a:rPr>
              <a:t>Approximate parameter</a:t>
            </a:r>
            <a:endParaRPr kumimoji="1" lang="zh-TW" altLang="en-US" dirty="0" smtClean="0">
              <a:solidFill>
                <a:srgbClr val="2671C0"/>
              </a:solidFill>
            </a:endParaRPr>
          </a:p>
          <a:p>
            <a:pPr lvl="1"/>
            <a:r>
              <a:rPr kumimoji="1" lang="en-US" altLang="zh-TW" dirty="0" smtClean="0">
                <a:solidFill>
                  <a:srgbClr val="2671C0"/>
                </a:solidFill>
              </a:rPr>
              <a:t>Scalability</a:t>
            </a:r>
            <a:endParaRPr kumimoji="1" lang="zh-TW" altLang="en-US" dirty="0">
              <a:solidFill>
                <a:srgbClr val="2671C0"/>
              </a:solidFill>
            </a:endParaRPr>
          </a:p>
          <a:p>
            <a:pPr lvl="1"/>
            <a:r>
              <a:rPr kumimoji="1" lang="en-US" altLang="zh-TW" dirty="0" smtClean="0">
                <a:solidFill>
                  <a:srgbClr val="2671C0"/>
                </a:solidFill>
              </a:rPr>
              <a:t>Response time</a:t>
            </a:r>
            <a:endParaRPr kumimoji="1" lang="zh-TW" altLang="en-US" dirty="0" smtClean="0">
              <a:solidFill>
                <a:srgbClr val="2671C0"/>
              </a:solidFill>
            </a:endParaRPr>
          </a:p>
          <a:p>
            <a:r>
              <a:rPr kumimoji="1" lang="en-US" altLang="zh-TW" dirty="0" smtClean="0"/>
              <a:t>Prediction accuracy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Edit </a:t>
            </a:r>
            <a:r>
              <a:rPr lang="en-US" altLang="zh-TW" dirty="0" smtClean="0">
                <a:solidFill>
                  <a:srgbClr val="0070C0"/>
                </a:solidFill>
              </a:rPr>
              <a:t>distance</a:t>
            </a:r>
          </a:p>
          <a:p>
            <a:pPr lvl="1"/>
            <a:r>
              <a:rPr lang="en-US" altLang="zh-TW" dirty="0">
                <a:solidFill>
                  <a:srgbClr val="0070C0"/>
                </a:solidFill>
              </a:rPr>
              <a:t>Category similarity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pPr lvl="1"/>
            <a:endParaRPr kumimoji="1" lang="en-US" altLang="zh-TW" dirty="0" smtClean="0"/>
          </a:p>
          <a:p>
            <a:endParaRPr kumimoji="1" lang="en-US" altLang="zh-TW" dirty="0" smtClean="0"/>
          </a:p>
          <a:p>
            <a:pPr lvl="1"/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31</a:t>
            </a:fld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25073"/>
              </p:ext>
            </p:extLst>
          </p:nvPr>
        </p:nvGraphicFramePr>
        <p:xfrm>
          <a:off x="4932041" y="1675368"/>
          <a:ext cx="3754760" cy="2905760"/>
        </p:xfrm>
        <a:graphic>
          <a:graphicData uri="http://schemas.openxmlformats.org/drawingml/2006/table">
            <a:tbl>
              <a:tblPr/>
              <a:tblGrid>
                <a:gridCol w="1546515"/>
                <a:gridCol w="1128125"/>
                <a:gridCol w="1080120"/>
              </a:tblGrid>
              <a:tr h="237597">
                <a:tc>
                  <a:txBody>
                    <a:bodyPr/>
                    <a:lstStyle/>
                    <a:p>
                      <a:pPr algn="ctr"/>
                      <a:endParaRPr lang="en-US" b="1" i="0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 smtClean="0">
                          <a:effectLst/>
                          <a:latin typeface="+mj-lt"/>
                        </a:rPr>
                        <a:t>FB</a:t>
                      </a:r>
                      <a:endParaRPr lang="zh-TW" altLang="en-US" b="1" i="0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i="0" dirty="0" smtClean="0">
                          <a:effectLst/>
                          <a:latin typeface="+mj-lt"/>
                        </a:rPr>
                        <a:t>CA</a:t>
                      </a:r>
                      <a:endParaRPr lang="zh-TW" altLang="en-US" b="1" i="0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7597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effectLst/>
                          <a:latin typeface="+mj-lt"/>
                        </a:rPr>
                        <a:t>Duration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>
                          <a:effectLst/>
                          <a:latin typeface="+mj-lt"/>
                        </a:rPr>
                        <a:t>08/2010-</a:t>
                      </a:r>
                    </a:p>
                    <a:p>
                      <a:pPr algn="r"/>
                      <a:r>
                        <a:rPr lang="en-US" altLang="zh-TW" dirty="0" smtClean="0">
                          <a:effectLst/>
                          <a:latin typeface="+mj-lt"/>
                        </a:rPr>
                        <a:t>12/2014</a:t>
                      </a:r>
                      <a:endParaRPr lang="zh-TW" altLang="en-US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 smtClean="0">
                          <a:effectLst/>
                          <a:latin typeface="+mj-lt"/>
                        </a:rPr>
                        <a:t>03/2010-</a:t>
                      </a:r>
                    </a:p>
                    <a:p>
                      <a:pPr algn="r"/>
                      <a:r>
                        <a:rPr lang="en-US" altLang="zh-TW" dirty="0" smtClean="0">
                          <a:effectLst/>
                          <a:latin typeface="+mj-lt"/>
                        </a:rPr>
                        <a:t>01/2011</a:t>
                      </a:r>
                      <a:endParaRPr lang="zh-TW" altLang="en-US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9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Check</a:t>
                      </a:r>
                      <a:r>
                        <a:rPr lang="en-US" altLang="zh-TW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-in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869,317</a:t>
                      </a:r>
                      <a:endParaRPr lang="zh-TW" altLang="en-US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483,813</a:t>
                      </a:r>
                      <a:endParaRPr lang="zh-TW" altLang="en-US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97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outes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90,544</a:t>
                      </a:r>
                      <a:endParaRPr lang="zh-TW" altLang="en-US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105,750</a:t>
                      </a:r>
                      <a:endParaRPr lang="zh-TW" altLang="en-US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97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29,512</a:t>
                      </a:r>
                      <a:endParaRPr lang="zh-TW" altLang="en-US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4,163</a:t>
                      </a:r>
                      <a:endParaRPr lang="zh-TW" altLang="en-US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97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POI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225,077</a:t>
                      </a:r>
                      <a:endParaRPr lang="zh-TW" altLang="en-US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121,142</a:t>
                      </a:r>
                      <a:endParaRPr lang="zh-TW" altLang="en-US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7597">
                <a:tc>
                  <a:txBody>
                    <a:bodyPr/>
                    <a:lstStyle/>
                    <a:p>
                      <a:r>
                        <a:rPr lang="en-US" altLang="zh-TW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</a:t>
                      </a:r>
                      <a:r>
                        <a:rPr lang="en-US" b="1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riendship Link</a:t>
                      </a:r>
                      <a:endParaRPr lang="en-US" b="1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39,513</a:t>
                      </a:r>
                      <a:endParaRPr lang="zh-TW" altLang="en-US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32,512</a:t>
                      </a:r>
                      <a:endParaRPr lang="zh-TW" altLang="en-US" dirty="0">
                        <a:effectLst/>
                        <a:latin typeface="+mj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395536" y="5925117"/>
            <a:ext cx="86044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baseline="30000" dirty="0" smtClean="0"/>
              <a:t>1.</a:t>
            </a:r>
            <a:r>
              <a:rPr kumimoji="1" lang="en-US" altLang="zh-TW" sz="1400" dirty="0" smtClean="0"/>
              <a:t>Self-crawled data from Facebook by Facebook Graph API 1.0</a:t>
            </a:r>
          </a:p>
          <a:p>
            <a:r>
              <a:rPr kumimoji="1" lang="en-US" altLang="zh-TW" sz="1400" baseline="30000" dirty="0"/>
              <a:t>2</a:t>
            </a:r>
            <a:r>
              <a:rPr kumimoji="1" lang="en-US" altLang="zh-TW" sz="1400" baseline="30000" dirty="0" smtClean="0"/>
              <a:t>.</a:t>
            </a:r>
            <a:r>
              <a:rPr lang="en-US" altLang="zh-TW" sz="1400" dirty="0" smtClean="0"/>
              <a:t>Huiji </a:t>
            </a:r>
            <a:r>
              <a:rPr lang="en-US" altLang="zh-TW" sz="1400" dirty="0" err="1" smtClean="0"/>
              <a:t>Gao</a:t>
            </a:r>
            <a:r>
              <a:rPr lang="en-US" altLang="zh-TW" sz="1400" dirty="0"/>
              <a:t> </a:t>
            </a:r>
            <a:r>
              <a:rPr lang="en-US" altLang="zh-TW" sz="1400" dirty="0" smtClean="0"/>
              <a:t>et al. “</a:t>
            </a:r>
            <a:r>
              <a:rPr kumimoji="1" lang="en-US" altLang="zh-TW" sz="1400" dirty="0" smtClean="0"/>
              <a:t>Modeling </a:t>
            </a:r>
            <a:r>
              <a:rPr kumimoji="1" lang="en-US" altLang="zh-TW" sz="1400" dirty="0"/>
              <a:t>Temporal Effects of Human Mobile Behavior on Location-Based Social </a:t>
            </a:r>
            <a:r>
              <a:rPr kumimoji="1" lang="en-US" altLang="zh-TW" sz="1400" dirty="0" smtClean="0"/>
              <a:t>Networks”,</a:t>
            </a:r>
            <a:r>
              <a:rPr lang="en-US" altLang="zh-TW" sz="1400" dirty="0"/>
              <a:t> the 22nd ACM International Conference on Information and Knowledge Management (CIKM </a:t>
            </a:r>
            <a:r>
              <a:rPr lang="en-US" altLang="zh-TW" sz="1400" dirty="0" smtClean="0"/>
              <a:t>2013)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Check-in and Route distribution 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09" y="1600200"/>
            <a:ext cx="5885781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153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3600" dirty="0" smtClean="0"/>
              <a:t>Efficiency - </a:t>
            </a:r>
            <a:r>
              <a:rPr lang="en-US" altLang="zh-TW" sz="3600" dirty="0"/>
              <a:t>Tuning Approximate Parameters </a:t>
            </a:r>
            <a:endParaRPr kumimoji="1"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19" y="1484784"/>
            <a:ext cx="5526561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33</a:t>
            </a:fld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79912" y="615601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Choose N=10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758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Efficiency – </a:t>
            </a:r>
            <a:r>
              <a:rPr lang="en-US" altLang="zh-TW" dirty="0"/>
              <a:t>Scalability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700808"/>
            <a:ext cx="5612234" cy="423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</a:t>
            </a:r>
            <a:r>
              <a:rPr lang="en-US" altLang="zh-TW" sz="2400" dirty="0" smtClean="0"/>
              <a:t>hree </a:t>
            </a:r>
            <a:r>
              <a:rPr lang="en-US" altLang="zh-TW" sz="2400" dirty="0"/>
              <a:t>main sub-procedures</a:t>
            </a:r>
            <a:r>
              <a:rPr lang="en-US" altLang="zh-TW" sz="2400" dirty="0" smtClean="0"/>
              <a:t>:</a:t>
            </a:r>
          </a:p>
          <a:p>
            <a:pPr lvl="1"/>
            <a:r>
              <a:rPr lang="en-US" altLang="zh-TW" sz="2000" dirty="0" smtClean="0"/>
              <a:t> </a:t>
            </a:r>
            <a:r>
              <a:rPr lang="en-US" altLang="zh-TW" sz="2000" dirty="0"/>
              <a:t>(</a:t>
            </a:r>
            <a:r>
              <a:rPr lang="en-US" altLang="zh-TW" sz="2000" dirty="0" err="1"/>
              <a:t>i</a:t>
            </a:r>
            <a:r>
              <a:rPr lang="en-US" altLang="zh-TW" sz="2000" dirty="0"/>
              <a:t>) generate candidate routes </a:t>
            </a:r>
            <a:r>
              <a:rPr lang="en-US" altLang="zh-TW" sz="2000" dirty="0" smtClean="0"/>
              <a:t>(Reconstruct)</a:t>
            </a:r>
          </a:p>
          <a:p>
            <a:pPr lvl="1"/>
            <a:r>
              <a:rPr lang="en-US" altLang="zh-TW" sz="2000" dirty="0" smtClean="0"/>
              <a:t>(</a:t>
            </a:r>
            <a:r>
              <a:rPr lang="en-US" altLang="zh-TW" sz="2000" dirty="0"/>
              <a:t>ii) compute the score of </a:t>
            </a:r>
            <a:r>
              <a:rPr lang="en-US" altLang="zh-TW" sz="2000" dirty="0" smtClean="0"/>
              <a:t>original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and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reconstructed </a:t>
            </a:r>
            <a:r>
              <a:rPr lang="en-US" altLang="zh-TW" sz="2000" dirty="0"/>
              <a:t>routes (</a:t>
            </a:r>
            <a:r>
              <a:rPr lang="en-US" altLang="zh-TW" sz="2000" dirty="0" err="1" smtClean="0"/>
              <a:t>Original_scoring</a:t>
            </a:r>
            <a:r>
              <a:rPr lang="en-US" altLang="zh-TW" sz="2000" dirty="0" smtClean="0"/>
              <a:t> + </a:t>
            </a:r>
            <a:r>
              <a:rPr lang="en-US" altLang="zh-TW" sz="2000" dirty="0" err="1" smtClean="0"/>
              <a:t>Reconstruct_scoring</a:t>
            </a:r>
            <a:r>
              <a:rPr lang="en-US" altLang="zh-TW" sz="2000" dirty="0" smtClean="0"/>
              <a:t>)</a:t>
            </a:r>
            <a:endParaRPr lang="en-US" altLang="zh-TW" sz="2000" dirty="0"/>
          </a:p>
          <a:p>
            <a:pPr lvl="1"/>
            <a:r>
              <a:rPr lang="en-US" altLang="zh-TW" sz="2000" dirty="0" smtClean="0"/>
              <a:t>(</a:t>
            </a:r>
            <a:r>
              <a:rPr lang="en-US" altLang="zh-TW" sz="2000" dirty="0"/>
              <a:t>iii) Skyline search (Skyline) </a:t>
            </a:r>
            <a:endParaRPr lang="en-US" altLang="zh-TW" sz="2000" dirty="0" smtClean="0"/>
          </a:p>
          <a:p>
            <a:r>
              <a:rPr lang="en-US" altLang="zh-TW" sz="2400" dirty="0" smtClean="0"/>
              <a:t>FB: 43,761 testing queries</a:t>
            </a:r>
          </a:p>
          <a:p>
            <a:r>
              <a:rPr lang="en-US" altLang="zh-TW" sz="2400" dirty="0" smtClean="0"/>
              <a:t>CA: 44,870 </a:t>
            </a:r>
            <a:r>
              <a:rPr lang="en-US" altLang="zh-TW" sz="2400" dirty="0"/>
              <a:t>testing queries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Efficiency - </a:t>
            </a:r>
            <a:r>
              <a:rPr lang="en-US" altLang="zh-TW" dirty="0"/>
              <a:t>R</a:t>
            </a:r>
            <a:r>
              <a:rPr lang="en-US" altLang="zh-TW" dirty="0" smtClean="0"/>
              <a:t>esponse </a:t>
            </a:r>
            <a:r>
              <a:rPr lang="en-US" altLang="zh-TW" dirty="0"/>
              <a:t>time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35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396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Efficiency - </a:t>
            </a:r>
            <a:r>
              <a:rPr lang="en-US" altLang="zh-TW" dirty="0"/>
              <a:t>Response time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15" name="內容版面配置區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732240" y="609389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smtClean="0"/>
              <a:t>FB</a:t>
            </a:r>
            <a:endParaRPr kumimoji="1"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2348136" y="6093897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mtClean="0"/>
              <a:t>CA</a:t>
            </a:r>
            <a:endParaRPr kumimoji="1"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899592" y="50758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smtClean="0"/>
              <a:t>71%</a:t>
            </a:r>
            <a:endParaRPr kumimoji="1"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475656" y="493187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smtClean="0"/>
              <a:t>18%</a:t>
            </a:r>
            <a:endParaRPr kumimoji="1"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052109" y="465313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6</a:t>
            </a:r>
            <a:r>
              <a:rPr kumimoji="1" lang="en-US" altLang="zh-TW" dirty="0" smtClean="0"/>
              <a:t>%</a:t>
            </a:r>
            <a:endParaRPr kumimoji="1"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648407" y="421179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</a:t>
            </a:r>
            <a:r>
              <a:rPr kumimoji="1" lang="en-US" altLang="zh-TW" dirty="0" smtClean="0"/>
              <a:t>%</a:t>
            </a:r>
            <a:endParaRPr kumimoji="1"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242321" y="352595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smtClean="0"/>
              <a:t>1%</a:t>
            </a:r>
            <a:endParaRPr kumimoji="1"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840382" y="2750973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smtClean="0"/>
              <a:t>1%</a:t>
            </a:r>
            <a:endParaRPr kumimoji="1"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4876571" y="500388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mtClean="0"/>
              <a:t>50%</a:t>
            </a:r>
            <a:endParaRPr kumimoji="1"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485791" y="481271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</a:t>
            </a:r>
            <a:r>
              <a:rPr kumimoji="1" lang="en-US" altLang="zh-TW" dirty="0" smtClean="0"/>
              <a:t>0%</a:t>
            </a:r>
            <a:endParaRPr kumimoji="1"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6066783" y="447393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9</a:t>
            </a:r>
            <a:r>
              <a:rPr kumimoji="1" lang="en-US" altLang="zh-TW" dirty="0" smtClean="0"/>
              <a:t>%</a:t>
            </a:r>
            <a:endParaRPr kumimoji="1" lang="zh-TW" altLang="en-US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6643236" y="4119876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4</a:t>
            </a:r>
            <a:r>
              <a:rPr kumimoji="1" lang="en-US" altLang="zh-TW" dirty="0" smtClean="0"/>
              <a:t>%</a:t>
            </a:r>
            <a:endParaRPr kumimoji="1"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7228240" y="371062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</a:t>
            </a:r>
            <a:r>
              <a:rPr kumimoji="1" lang="en-US" altLang="zh-TW" dirty="0" smtClean="0"/>
              <a:t>%</a:t>
            </a:r>
            <a:endParaRPr kumimoji="1"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845176" y="3123397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</a:t>
            </a:r>
            <a:r>
              <a:rPr kumimoji="1" lang="en-US" altLang="zh-TW" dirty="0" smtClean="0"/>
              <a:t>%</a:t>
            </a:r>
            <a:endParaRPr kumimoji="1"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454" y="2424817"/>
            <a:ext cx="4111699" cy="338044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1" y="2408466"/>
            <a:ext cx="4119657" cy="33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9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Evaluation of route prediction accuracy 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altLang="zh-TW" dirty="0" smtClean="0"/>
                  <a:t>Raw </a:t>
                </a:r>
                <a:r>
                  <a:rPr lang="en-US" altLang="zh-TW" dirty="0"/>
                  <a:t>LBSN data provide no ground truth to verify the acceptance of the recommended travel route</a:t>
                </a:r>
              </a:p>
              <a:p>
                <a:r>
                  <a:rPr lang="en-US" altLang="zh-TW" dirty="0" smtClean="0">
                    <a:solidFill>
                      <a:srgbClr val="0070C0"/>
                    </a:solidFill>
                  </a:rPr>
                  <a:t>Edit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distance</a:t>
                </a:r>
                <a:r>
                  <a:rPr lang="en-US" altLang="zh-TW" dirty="0"/>
                  <a:t>: </a:t>
                </a:r>
                <a:endParaRPr lang="en-US" altLang="zh-TW" dirty="0" smtClean="0"/>
              </a:p>
              <a:p>
                <a:pPr lvl="1"/>
                <a:r>
                  <a:rPr lang="en-US" altLang="zh-TW" dirty="0"/>
                  <a:t>T</a:t>
                </a:r>
                <a:r>
                  <a:rPr lang="en-US" altLang="zh-TW" dirty="0" smtClean="0"/>
                  <a:t>he </a:t>
                </a:r>
                <a:r>
                  <a:rPr lang="en-US" altLang="zh-TW" dirty="0"/>
                  <a:t>minimum number of edit operations required to transform one sequence into the other </a:t>
                </a:r>
                <a:r>
                  <a:rPr lang="en-US" altLang="zh-TW" dirty="0" smtClean="0"/>
                  <a:t> </a:t>
                </a:r>
              </a:p>
              <a:p>
                <a:r>
                  <a:rPr lang="en-US" altLang="zh-TW" dirty="0">
                    <a:solidFill>
                      <a:srgbClr val="0070C0"/>
                    </a:solidFill>
                  </a:rPr>
                  <a:t>Category similarity</a:t>
                </a:r>
                <a:r>
                  <a:rPr lang="en-US" altLang="zh-TW" dirty="0"/>
                  <a:t>: </a:t>
                </a:r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cosine similarity of the categories between two routes, </a:t>
                </a:r>
              </a:p>
              <a:p>
                <a:pPr marL="457200" lvl="1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which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charset="0"/>
                          </a:rPr>
                          <m:t># 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𝑜𝑓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𝑜𝑣𝑒𝑟𝑙𝑎𝑝𝑝𝑒𝑑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charset="0"/>
                          </a:rPr>
                          <m:t>𝑐𝑎𝑡𝑒𝑔𝑜𝑟𝑦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TW" i="1" smtClean="0">
                                <a:latin typeface="Cambria Math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# </m:t>
                            </m:r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𝑜𝑓</m:t>
                            </m:r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𝑐𝑎𝑡𝑒𝑔𝑜𝑟𝑦</m:t>
                            </m:r>
                            <m:r>
                              <a:rPr lang="en-US" altLang="zh-TW" b="0" i="1" smtClean="0">
                                <a:latin typeface="Cambria Math" charset="0"/>
                              </a:rPr>
                              <m:t>1 ∙ # </m:t>
                            </m:r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𝑜𝑓</m:t>
                            </m:r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𝑐𝑎𝑡𝑒𝑔𝑜𝑟𝑦</m:t>
                            </m:r>
                            <m:r>
                              <a:rPr lang="en-US" altLang="zh-TW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zh-TW" altLang="en-US" dirty="0" smtClean="0"/>
              </a:p>
              <a:p>
                <a:r>
                  <a:rPr lang="en-US" altLang="zh-TW" dirty="0" smtClean="0"/>
                  <a:t>Competitors:</a:t>
                </a:r>
                <a:endParaRPr lang="zh-TW" altLang="en-US" dirty="0" smtClean="0"/>
              </a:p>
              <a:p>
                <a:pPr lvl="1"/>
                <a:r>
                  <a:rPr lang="en-US" altLang="zh-TW" dirty="0">
                    <a:solidFill>
                      <a:srgbClr val="7030A0"/>
                    </a:solidFill>
                  </a:rPr>
                  <a:t>Pattern aware trajectory search </a:t>
                </a:r>
                <a:r>
                  <a:rPr lang="en-US" altLang="zh-TW" dirty="0" smtClean="0">
                    <a:solidFill>
                      <a:srgbClr val="7030A0"/>
                    </a:solidFill>
                  </a:rPr>
                  <a:t>(PATS)</a:t>
                </a:r>
                <a:endParaRPr lang="zh-TW" altLang="en-US" dirty="0" smtClean="0">
                  <a:solidFill>
                    <a:srgbClr val="7030A0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rgbClr val="00B050"/>
                    </a:solidFill>
                  </a:rPr>
                  <a:t>Time-sensitive routes </a:t>
                </a:r>
                <a:r>
                  <a:rPr lang="en-US" altLang="zh-TW" dirty="0" smtClean="0">
                    <a:solidFill>
                      <a:srgbClr val="00B050"/>
                    </a:solidFill>
                  </a:rPr>
                  <a:t>(TSR)</a:t>
                </a:r>
                <a:endParaRPr lang="zh-TW" altLang="en-US" dirty="0" smtClean="0">
                  <a:solidFill>
                    <a:srgbClr val="00B050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rgbClr val="00B0F0"/>
                    </a:solidFill>
                  </a:rPr>
                  <a:t>Geo-social influenced routes </a:t>
                </a:r>
                <a:r>
                  <a:rPr lang="en-US" altLang="zh-TW" dirty="0" smtClean="0">
                    <a:solidFill>
                      <a:srgbClr val="00B0F0"/>
                    </a:solidFill>
                  </a:rPr>
                  <a:t>(GSI)</a:t>
                </a:r>
                <a:endParaRPr lang="zh-TW" altLang="en-US" dirty="0" smtClean="0">
                  <a:solidFill>
                    <a:srgbClr val="00B0F0"/>
                  </a:solidFill>
                </a:endParaRPr>
              </a:p>
              <a:p>
                <a:pPr lvl="1"/>
                <a:r>
                  <a:rPr lang="en-US" altLang="zh-TW" dirty="0">
                    <a:solidFill>
                      <a:srgbClr val="FFC000"/>
                    </a:solidFill>
                  </a:rPr>
                  <a:t>Multinomial model </a:t>
                </a:r>
                <a:r>
                  <a:rPr lang="en-US" altLang="zh-TW" dirty="0" smtClean="0">
                    <a:solidFill>
                      <a:srgbClr val="FFC000"/>
                    </a:solidFill>
                  </a:rPr>
                  <a:t>(MM)</a:t>
                </a:r>
                <a:endParaRPr lang="zh-TW" altLang="en-US" dirty="0" smtClean="0">
                  <a:solidFill>
                    <a:srgbClr val="FFC000"/>
                  </a:solidFill>
                </a:endParaRPr>
              </a:p>
              <a:p>
                <a:pPr lvl="1"/>
                <a:endParaRPr lang="zh-TW" altLang="en-US" dirty="0" smtClean="0"/>
              </a:p>
              <a:p>
                <a:pPr lvl="1"/>
                <a:endParaRPr lang="zh-TW" altLang="en-US" dirty="0" smtClean="0"/>
              </a:p>
              <a:p>
                <a:endParaRPr lang="en-US" altLang="zh-TW" dirty="0"/>
              </a:p>
              <a:p>
                <a:pPr lvl="1"/>
                <a:endParaRPr lang="en-US" altLang="zh-TW" dirty="0"/>
              </a:p>
              <a:p>
                <a:endParaRPr lang="en-US" altLang="zh-TW" dirty="0"/>
              </a:p>
              <a:p>
                <a:endParaRPr lang="en-US" altLang="zh-TW" dirty="0" smtClean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15" t="-2022" r="-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550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Evaluation of route prediction accuracy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24054" y="23950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mtClean="0"/>
              <a:t>FB</a:t>
            </a:r>
            <a:endParaRPr kumimoji="1"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6257" y="48988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CA</a:t>
            </a:r>
            <a:endParaRPr kumimoji="1" lang="zh-TW" altLang="en-US" dirty="0"/>
          </a:p>
        </p:txBody>
      </p:sp>
      <p:pic>
        <p:nvPicPr>
          <p:cNvPr id="17" name="內容版面配置區 1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3" y="1196753"/>
            <a:ext cx="3881105" cy="2716774"/>
          </a:xfr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947457"/>
            <a:ext cx="3888432" cy="2721903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196752"/>
            <a:ext cx="3960440" cy="2772308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933056"/>
            <a:ext cx="3960440" cy="27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9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Demo 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24" y="1600200"/>
            <a:ext cx="6122751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29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Travel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route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66935"/>
            <a:ext cx="2976969" cy="1546402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996952"/>
            <a:ext cx="3173429" cy="163347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38" y="4543354"/>
            <a:ext cx="2990976" cy="166230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07" y="1457628"/>
            <a:ext cx="3257508" cy="182112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07" y="3179369"/>
            <a:ext cx="3166764" cy="164870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45" y="4825156"/>
            <a:ext cx="2929568" cy="162689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36" y="1457628"/>
            <a:ext cx="3251302" cy="180698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82" y="3188526"/>
            <a:ext cx="3272206" cy="180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Demo 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00209"/>
            <a:ext cx="8229600" cy="3525945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73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Demo </a:t>
            </a:r>
            <a:endParaRPr kumimoji="1"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44" y="1600200"/>
            <a:ext cx="7452711" cy="4525963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522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KSTR</a:t>
            </a:r>
            <a:r>
              <a:rPr lang="en-US" altLang="zh-TW" i="1" dirty="0"/>
              <a:t> </a:t>
            </a:r>
            <a:r>
              <a:rPr lang="en-US" altLang="zh-TW" dirty="0"/>
              <a:t>framework to suggest travel trajectories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A </a:t>
            </a:r>
            <a:r>
              <a:rPr lang="en-US" altLang="zh-TW" dirty="0"/>
              <a:t>keyword extraction module and match measurement of routes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Recommendation based on “Where, When, Who” features </a:t>
            </a:r>
            <a:endParaRPr lang="en-US" altLang="zh-TW" dirty="0"/>
          </a:p>
          <a:p>
            <a:pPr lvl="1"/>
            <a:r>
              <a:rPr lang="en-US" altLang="zh-TW" dirty="0"/>
              <a:t>A</a:t>
            </a:r>
            <a:r>
              <a:rPr lang="en-US" altLang="zh-TW" dirty="0" smtClean="0"/>
              <a:t> </a:t>
            </a:r>
            <a:r>
              <a:rPr lang="en-US" altLang="zh-TW" dirty="0"/>
              <a:t>route </a:t>
            </a:r>
            <a:r>
              <a:rPr lang="en-US" altLang="zh-TW" dirty="0" smtClean="0"/>
              <a:t>reconstruction </a:t>
            </a:r>
            <a:r>
              <a:rPr lang="en-US" altLang="zh-TW" dirty="0"/>
              <a:t>algorithm to aggregate trajectory segments </a:t>
            </a:r>
          </a:p>
          <a:p>
            <a:pPr lvl="1"/>
            <a:r>
              <a:rPr lang="en-US" altLang="zh-TW" dirty="0" smtClean="0"/>
              <a:t>Skyline travel route recommendation instead </a:t>
            </a:r>
            <a:r>
              <a:rPr lang="en-US" altLang="zh-TW" dirty="0"/>
              <a:t>of the traditional top-K </a:t>
            </a:r>
            <a:r>
              <a:rPr lang="en-US" altLang="zh-TW" dirty="0" smtClean="0"/>
              <a:t>system</a:t>
            </a:r>
          </a:p>
          <a:p>
            <a:r>
              <a:rPr lang="en-US" altLang="zh-TW" dirty="0" smtClean="0"/>
              <a:t>A KSTR website to demonstrate the framework with application 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22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Q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&amp;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endParaRPr kumimoji="1"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Thank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you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37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683568" y="3273003"/>
            <a:ext cx="7772400" cy="1362075"/>
          </a:xfrm>
        </p:spPr>
        <p:txBody>
          <a:bodyPr/>
          <a:lstStyle/>
          <a:p>
            <a:r>
              <a:rPr kumimoji="1" lang="en-US" altLang="zh-TW" dirty="0" smtClean="0"/>
              <a:t>Appendix</a:t>
            </a:r>
            <a:endParaRPr kumimoji="1"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>
          <a:xfrm>
            <a:off x="683568" y="1772816"/>
            <a:ext cx="7772400" cy="1500187"/>
          </a:xfrm>
        </p:spPr>
        <p:txBody>
          <a:bodyPr/>
          <a:lstStyle/>
          <a:p>
            <a:r>
              <a:rPr kumimoji="1" lang="en-US" altLang="zh-TW" dirty="0" smtClean="0"/>
              <a:t>KSTR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48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 smtClean="0"/>
              <a:t>Candidate route </a:t>
            </a:r>
            <a:r>
              <a:rPr kumimoji="1" lang="en-US" altLang="zh-TW" sz="3600" dirty="0"/>
              <a:t>g</a:t>
            </a:r>
            <a:r>
              <a:rPr kumimoji="1" lang="en-US" altLang="zh-TW" sz="3600" dirty="0" smtClean="0"/>
              <a:t>eneration algorithm</a:t>
            </a:r>
            <a:endParaRPr kumimoji="1" lang="zh-TW" altLang="en-US" sz="36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8" name="圖片 7" descr="螢幕快照 2015-08-30 下午12.23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813" y="1165878"/>
            <a:ext cx="7096595" cy="55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0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Keyword </a:t>
            </a:r>
            <a:r>
              <a:rPr lang="en-US" altLang="zh-TW" dirty="0"/>
              <a:t>matching </a:t>
            </a:r>
            <a:r>
              <a:rPr lang="en-US" altLang="zh-TW" dirty="0" smtClean="0"/>
              <a:t>accuracy</a:t>
            </a:r>
            <a:br>
              <a:rPr lang="en-US" altLang="zh-TW" dirty="0" smtClean="0"/>
            </a:br>
            <a:r>
              <a:rPr lang="en-US" altLang="zh-TW" dirty="0" err="1" smtClean="0"/>
              <a:t>Precison@k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46</a:t>
            </a:fld>
            <a:endParaRPr lang="zh-TW" altLang="en-US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75759"/>
              </p:ext>
            </p:extLst>
          </p:nvPr>
        </p:nvGraphicFramePr>
        <p:xfrm>
          <a:off x="1151620" y="2132856"/>
          <a:ext cx="6840760" cy="1631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190"/>
                <a:gridCol w="1710190"/>
                <a:gridCol w="1710190"/>
                <a:gridCol w="1710190"/>
              </a:tblGrid>
              <a:tr h="504055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effectLst/>
                        </a:rPr>
                        <a:t>Precision</a:t>
                      </a:r>
                      <a:r>
                        <a:rPr lang="en-US" altLang="zh-TW" sz="1400" baseline="0" dirty="0" smtClean="0">
                          <a:effectLst/>
                        </a:rPr>
                        <a:t> @k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imbusRomNo9L"/>
                        </a:rPr>
                        <a:t>P@10 </a:t>
                      </a:r>
                      <a:endParaRPr lang="zh-TW" altLang="en-US" sz="4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imbusRomNo9L"/>
                        </a:rPr>
                        <a:t>P@20 </a:t>
                      </a:r>
                      <a:endParaRPr lang="zh-TW" altLang="en-US" sz="4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imbusRomNo9L"/>
                        </a:rPr>
                        <a:t>P@40 </a:t>
                      </a:r>
                      <a:endParaRPr lang="zh-TW" altLang="en-US" sz="4400">
                        <a:effectLst/>
                      </a:endParaRPr>
                    </a:p>
                  </a:txBody>
                  <a:tcPr anchor="ctr"/>
                </a:tc>
              </a:tr>
              <a:tr h="347095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NimbusRomNo9L"/>
                        </a:rPr>
                        <a:t>Geo-specific keyword </a:t>
                      </a:r>
                      <a:endParaRPr lang="en-US" sz="4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imbusRomNo9L"/>
                        </a:rPr>
                        <a:t>1.000 </a:t>
                      </a:r>
                      <a:endParaRPr lang="zh-TW" altLang="en-US" sz="4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imbusRomNo9L"/>
                        </a:rPr>
                        <a:t>1.000 </a:t>
                      </a:r>
                      <a:endParaRPr lang="zh-TW" altLang="en-US" sz="4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imbusRomNo9L"/>
                        </a:rPr>
                        <a:t>0.975 </a:t>
                      </a:r>
                      <a:endParaRPr lang="zh-TW" altLang="en-US" sz="4400">
                        <a:effectLst/>
                      </a:endParaRPr>
                    </a:p>
                  </a:txBody>
                  <a:tcPr anchor="ctr"/>
                </a:tc>
              </a:tr>
              <a:tr h="291316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NimbusRomNo9L"/>
                        </a:rPr>
                        <a:t>Temporal keyword </a:t>
                      </a:r>
                      <a:endParaRPr lang="en-US" sz="4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imbusRomNo9L"/>
                        </a:rPr>
                        <a:t>0.900 </a:t>
                      </a:r>
                      <a:endParaRPr lang="zh-TW" altLang="en-US" sz="4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imbusRomNo9L"/>
                        </a:rPr>
                        <a:t>0.700 </a:t>
                      </a:r>
                      <a:endParaRPr lang="zh-TW" altLang="en-US" sz="44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>
                          <a:effectLst/>
                          <a:latin typeface="NimbusRomNo9L"/>
                        </a:rPr>
                        <a:t>0.720 </a:t>
                      </a:r>
                      <a:endParaRPr lang="zh-TW" altLang="en-US" sz="4400">
                        <a:effectLst/>
                      </a:endParaRPr>
                    </a:p>
                  </a:txBody>
                  <a:tcPr anchor="ctr"/>
                </a:tc>
              </a:tr>
              <a:tr h="291316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NimbusRomNo9L"/>
                        </a:rPr>
                        <a:t>Attribute keyword </a:t>
                      </a:r>
                      <a:endParaRPr lang="en-US" sz="4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imbusRomNo9L"/>
                        </a:rPr>
                        <a:t>1.000 </a:t>
                      </a:r>
                      <a:endParaRPr lang="zh-TW" altLang="en-US" sz="4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imbusRomNo9L"/>
                        </a:rPr>
                        <a:t>0.850 </a:t>
                      </a:r>
                      <a:endParaRPr lang="zh-TW" altLang="en-US" sz="4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>
                          <a:effectLst/>
                          <a:latin typeface="NimbusRomNo9L"/>
                        </a:rPr>
                        <a:t>0.775 </a:t>
                      </a:r>
                      <a:endParaRPr lang="zh-TW" altLang="en-US" sz="4400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05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Keyword matching </a:t>
            </a:r>
            <a:r>
              <a:rPr lang="en-US" altLang="zh-TW" dirty="0" smtClean="0"/>
              <a:t>Top-10 result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47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66783"/>
              </p:ext>
            </p:extLst>
          </p:nvPr>
        </p:nvGraphicFramePr>
        <p:xfrm>
          <a:off x="1151620" y="1264221"/>
          <a:ext cx="6840760" cy="5466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190"/>
                <a:gridCol w="1710190"/>
                <a:gridCol w="1710190"/>
                <a:gridCol w="1710190"/>
              </a:tblGrid>
              <a:tr h="504055">
                <a:tc rowSpan="2">
                  <a:txBody>
                    <a:bodyPr/>
                    <a:lstStyle/>
                    <a:p>
                      <a:r>
                        <a:rPr lang="en-US" altLang="zh-TW" sz="1400" dirty="0" smtClean="0">
                          <a:effectLst/>
                        </a:rPr>
                        <a:t>Top-10 Result</a:t>
                      </a:r>
                      <a:endParaRPr lang="zh-TW" altLang="en-US" sz="1400" dirty="0">
                        <a:effectLst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  <a:latin typeface="NimbusRomNo9L"/>
                        </a:rPr>
                        <a:t>Keyword types </a:t>
                      </a:r>
                      <a:endParaRPr lang="en-US" sz="4000" dirty="0"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0405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NimbusRomNo9L"/>
                        </a:rPr>
                        <a:t>Geo-specific </a:t>
                      </a:r>
                      <a:endParaRPr lang="en-US" sz="4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NimbusRomNo9L"/>
                        </a:rPr>
                        <a:t>Temporal </a:t>
                      </a:r>
                      <a:endParaRPr 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NimbusRomNo9L"/>
                        </a:rPr>
                        <a:t>Attribute </a:t>
                      </a:r>
                      <a:endParaRPr lang="en-US" sz="4000">
                        <a:effectLst/>
                      </a:endParaRPr>
                    </a:p>
                  </a:txBody>
                  <a:tcPr anchor="ctr"/>
                </a:tc>
              </a:tr>
              <a:tr h="504055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NimbusRomNo9L"/>
                        </a:rPr>
                        <a:t>1 </a:t>
                      </a:r>
                      <a:endParaRPr lang="zh-TW" alt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 err="1">
                          <a:effectLst/>
                          <a:latin typeface="NimbusRomNo9L"/>
                        </a:rPr>
                        <a:t>Longshan</a:t>
                      </a:r>
                      <a:r>
                        <a:rPr lang="en-US" sz="1200" i="0" dirty="0">
                          <a:effectLst/>
                          <a:latin typeface="NimbusRomNo9L"/>
                        </a:rPr>
                        <a:t>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Sunset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Recipe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</a:tr>
              <a:tr h="504055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NimbusRomNo9L"/>
                        </a:rPr>
                        <a:t>2 </a:t>
                      </a:r>
                      <a:endParaRPr lang="zh-TW" alt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 err="1">
                          <a:effectLst/>
                          <a:latin typeface="NimbusRomNo9L"/>
                        </a:rPr>
                        <a:t>Guanghua</a:t>
                      </a:r>
                      <a:r>
                        <a:rPr lang="en-US" sz="1200" i="0" dirty="0">
                          <a:effectLst/>
                          <a:latin typeface="NimbusRomNo9L"/>
                        </a:rPr>
                        <a:t> digital plaza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Sunset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Soup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</a:tr>
              <a:tr h="504055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NimbusRomNo9L"/>
                        </a:rPr>
                        <a:t>3 </a:t>
                      </a:r>
                      <a:endParaRPr lang="zh-TW" alt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 err="1">
                          <a:effectLst/>
                          <a:latin typeface="NimbusRomNo9L"/>
                        </a:rPr>
                        <a:t>Huashan</a:t>
                      </a:r>
                      <a:r>
                        <a:rPr lang="en-US" sz="1200" i="0" dirty="0">
                          <a:effectLst/>
                          <a:latin typeface="NimbusRomNo9L"/>
                        </a:rPr>
                        <a:t> creative park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effectLst/>
                          <a:latin typeface="NimbusRomNo9L"/>
                        </a:rPr>
                        <a:t>Sunrise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Store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</a:tr>
              <a:tr h="504055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NimbusRomNo9L"/>
                        </a:rPr>
                        <a:t>4 </a:t>
                      </a:r>
                      <a:endParaRPr lang="zh-TW" alt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NTN univ.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 err="1">
                          <a:effectLst/>
                          <a:latin typeface="NimbusRomNo9L"/>
                        </a:rPr>
                        <a:t>Dadaocheng</a:t>
                      </a:r>
                      <a:r>
                        <a:rPr lang="en-US" sz="1200" i="0" dirty="0">
                          <a:effectLst/>
                          <a:latin typeface="NimbusRomNo9L"/>
                        </a:rPr>
                        <a:t>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i="0">
                          <a:effectLst/>
                          <a:latin typeface="NimbusRomNo9L"/>
                        </a:rPr>
                        <a:t>Oil </a:t>
                      </a:r>
                      <a:endParaRPr lang="zh-TW" altLang="en-US" sz="4000" i="0">
                        <a:effectLst/>
                      </a:endParaRPr>
                    </a:p>
                  </a:txBody>
                  <a:tcPr anchor="ctr"/>
                </a:tc>
              </a:tr>
              <a:tr h="504055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NimbusRomNo9L"/>
                        </a:rPr>
                        <a:t>5 </a:t>
                      </a:r>
                      <a:endParaRPr lang="zh-TW" alt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Dadaocheng dock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effectLst/>
                          <a:latin typeface="NimbusRomNo9L"/>
                        </a:rPr>
                        <a:t>Fireworks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Sale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</a:tr>
              <a:tr h="504055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NimbusRomNo9L"/>
                        </a:rPr>
                        <a:t>6 </a:t>
                      </a:r>
                      <a:endParaRPr lang="zh-TW" alt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Forty-four village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effectLst/>
                          <a:latin typeface="NimbusRomNo9L"/>
                        </a:rPr>
                        <a:t>Fireworks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effectLst/>
                          <a:latin typeface="NimbusRomNo9L"/>
                        </a:rPr>
                        <a:t>Butter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</a:tr>
              <a:tr h="504055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NimbusRomNo9L"/>
                        </a:rPr>
                        <a:t>7 </a:t>
                      </a:r>
                      <a:endParaRPr lang="zh-TW" alt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Taipei fine arts museum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Butterfly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effectLst/>
                          <a:latin typeface="NimbusRomNo9L"/>
                        </a:rPr>
                        <a:t>Sauce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</a:tr>
              <a:tr h="347095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NimbusRomNo9L"/>
                        </a:rPr>
                        <a:t>8 </a:t>
                      </a:r>
                      <a:endParaRPr lang="zh-TW" alt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Three gorges street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Boat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effectLst/>
                          <a:latin typeface="NimbusRomNo9L"/>
                        </a:rPr>
                        <a:t>Bread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</a:tr>
              <a:tr h="291316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NimbusRomNo9L"/>
                        </a:rPr>
                        <a:t>9 </a:t>
                      </a:r>
                      <a:endParaRPr lang="zh-TW" alt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Ximending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Lunch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effectLst/>
                          <a:latin typeface="NimbusRomNo9L"/>
                        </a:rPr>
                        <a:t>Chicken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</a:tr>
              <a:tr h="291316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NimbusRomNo9L"/>
                        </a:rPr>
                        <a:t>10 </a:t>
                      </a:r>
                      <a:endParaRPr lang="zh-TW" alt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CKS memorial hall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>
                          <a:effectLst/>
                          <a:latin typeface="NimbusRomNo9L"/>
                        </a:rPr>
                        <a:t>Night </a:t>
                      </a:r>
                      <a:endParaRPr lang="en-US" sz="4000" i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effectLst/>
                          <a:latin typeface="NimbusRomNo9L"/>
                        </a:rPr>
                        <a:t>Delivery </a:t>
                      </a:r>
                      <a:endParaRPr lang="en-US" sz="4000" i="0" dirty="0">
                        <a:effectLst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57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</a:t>
            </a:r>
            <a:r>
              <a:rPr kumimoji="1" lang="en-US" altLang="zh-TW" dirty="0" smtClean="0"/>
              <a:t>xperiment settings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x86 64 Linux server with 16 cores and 8 GB </a:t>
            </a:r>
            <a:r>
              <a:rPr lang="en-US" altLang="zh-TW" dirty="0" smtClean="0"/>
              <a:t>memory</a:t>
            </a:r>
            <a:endParaRPr lang="zh-TW" altLang="en-US" dirty="0"/>
          </a:p>
          <a:p>
            <a:r>
              <a:rPr kumimoji="1" lang="en-US" altLang="zh-TW" dirty="0"/>
              <a:t>PostgreSQL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Database</a:t>
            </a:r>
            <a:endParaRPr lang="en-US" altLang="zh-TW" dirty="0"/>
          </a:p>
          <a:p>
            <a:r>
              <a:rPr kumimoji="1" lang="en-US" altLang="zh-TW" dirty="0" smtClean="0"/>
              <a:t>Python 2.7</a:t>
            </a:r>
            <a:endParaRPr kumimoji="1" lang="zh-TW" altLang="en-US" dirty="0" smtClean="0"/>
          </a:p>
          <a:p>
            <a:r>
              <a:rPr kumimoji="1" lang="en-US" altLang="zh-TW" sz="3100" dirty="0" smtClean="0"/>
              <a:t>Multi-process implementation with 4 processers</a:t>
            </a:r>
            <a:r>
              <a:rPr kumimoji="1" lang="zh-TW" altLang="en-US" sz="3100" dirty="0" smtClean="0"/>
              <a:t> </a:t>
            </a:r>
            <a:endParaRPr kumimoji="1" lang="en-US" altLang="zh-TW" sz="31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47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Multi-processer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selection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49</a:t>
            </a:fld>
            <a:endParaRPr lang="zh-TW" altLang="en-US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469581"/>
              </p:ext>
            </p:extLst>
          </p:nvPr>
        </p:nvGraphicFramePr>
        <p:xfrm>
          <a:off x="2015715" y="1295736"/>
          <a:ext cx="5112570" cy="2277280"/>
        </p:xfrm>
        <a:graphic>
          <a:graphicData uri="http://schemas.openxmlformats.org/drawingml/2006/table">
            <a:tbl>
              <a:tblPr/>
              <a:tblGrid>
                <a:gridCol w="1022514"/>
                <a:gridCol w="1022514"/>
                <a:gridCol w="1022514"/>
                <a:gridCol w="1022514"/>
                <a:gridCol w="1022514"/>
              </a:tblGrid>
              <a:tr h="387520">
                <a:tc>
                  <a:txBody>
                    <a:bodyPr/>
                    <a:lstStyle/>
                    <a:p>
                      <a:r>
                        <a:rPr lang="en-US" altLang="zh-TW" sz="1400" b="0" dirty="0" smtClean="0">
                          <a:effectLst/>
                          <a:latin typeface="+mn-lt"/>
                        </a:rPr>
                        <a:t>Processer</a:t>
                      </a:r>
                      <a:endParaRPr lang="zh-TW" altLang="en-US" sz="1400" b="0" dirty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FB-7525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CA-5108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FB-10000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CA-10000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</a:tr>
              <a:tr h="283452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4.57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2.66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6.66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5.83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452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3.66</a:t>
                      </a:r>
                      <a:endParaRPr lang="zh-TW" altLang="en-US" sz="1400" b="0" dirty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2.41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6.17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4.99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452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4.02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2.13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4.91</a:t>
                      </a:r>
                      <a:endParaRPr lang="zh-TW" altLang="en-US" sz="1400" b="0" dirty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4.68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452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4.01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2.12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7.61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4.64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452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5.70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2.24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8.06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4.70</a:t>
                      </a:r>
                      <a:endParaRPr lang="zh-TW" altLang="en-US" sz="1400" b="0" dirty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452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7.91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2.53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11.80</a:t>
                      </a:r>
                      <a:endParaRPr lang="zh-TW" altLang="en-US" sz="1400" b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400" b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5.02</a:t>
                      </a:r>
                      <a:endParaRPr lang="zh-TW" altLang="en-US" sz="1400" b="0" dirty="0">
                        <a:effectLst/>
                        <a:latin typeface="+mn-lt"/>
                      </a:endParaRPr>
                    </a:p>
                  </a:txBody>
                  <a:tcPr marL="50800" marR="50800" marT="50800" marB="508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24" y="3573016"/>
            <a:ext cx="4745732" cy="343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1318">
            <a:off x="7047390" y="4350110"/>
            <a:ext cx="2456580" cy="292556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5866">
            <a:off x="3764857" y="5098463"/>
            <a:ext cx="2456580" cy="288089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Motivation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>
                <a:solidFill>
                  <a:srgbClr val="0070C0"/>
                </a:solidFill>
              </a:rPr>
              <a:t>Planning a trip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pPr lvl="1"/>
            <a:r>
              <a:rPr lang="en-US" altLang="zh-TW" dirty="0" smtClean="0"/>
              <a:t>To visit a place that is</a:t>
            </a:r>
            <a:r>
              <a:rPr lang="zh-TW" altLang="en-US" dirty="0" smtClean="0"/>
              <a:t> </a:t>
            </a:r>
            <a:r>
              <a:rPr lang="en-US" altLang="zh-TW" dirty="0" smtClean="0"/>
              <a:t>attractive (Where)</a:t>
            </a:r>
            <a:endParaRPr lang="zh-TW" altLang="en-US" dirty="0" smtClean="0"/>
          </a:p>
          <a:p>
            <a:pPr lvl="1"/>
            <a:r>
              <a:rPr lang="en-US" altLang="zh-TW" dirty="0"/>
              <a:t>To visit a place in proper </a:t>
            </a:r>
            <a:r>
              <a:rPr lang="en-US" altLang="zh-TW" dirty="0" smtClean="0"/>
              <a:t>time (When)</a:t>
            </a:r>
          </a:p>
          <a:p>
            <a:pPr lvl="1"/>
            <a:r>
              <a:rPr lang="en-US" altLang="zh-TW" dirty="0" smtClean="0"/>
              <a:t>To visit a place where friends</a:t>
            </a:r>
            <a:r>
              <a:rPr lang="zh-TW" altLang="en-US" dirty="0" smtClean="0"/>
              <a:t> </a:t>
            </a:r>
            <a:r>
              <a:rPr lang="en-US" altLang="zh-TW" dirty="0" smtClean="0"/>
              <a:t>have</a:t>
            </a:r>
            <a:r>
              <a:rPr lang="zh-TW" altLang="en-US" dirty="0" smtClean="0"/>
              <a:t> </a:t>
            </a:r>
            <a:r>
              <a:rPr lang="en-US" altLang="zh-TW" dirty="0" smtClean="0"/>
              <a:t>visited (Who)</a:t>
            </a:r>
          </a:p>
          <a:p>
            <a:r>
              <a:rPr kumimoji="1" lang="en-US" altLang="zh-TW" dirty="0" smtClean="0">
                <a:solidFill>
                  <a:srgbClr val="0070C0"/>
                </a:solidFill>
              </a:rPr>
              <a:t>Travel routes with user preference </a:t>
            </a:r>
            <a:endParaRPr kumimoji="1" lang="zh-TW" altLang="en-US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kumimoji="1" lang="zh-TW" altLang="en-US" dirty="0" smtClean="0">
              <a:solidFill>
                <a:srgbClr val="0070C0"/>
              </a:solidFill>
            </a:endParaRPr>
          </a:p>
          <a:p>
            <a:pPr lvl="2"/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89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Efficiency – </a:t>
            </a:r>
            <a:r>
              <a:rPr lang="en-US" altLang="zh-TW" dirty="0" smtClean="0"/>
              <a:t>Scalability</a:t>
            </a:r>
            <a:r>
              <a:rPr lang="zh-TW" altLang="en-US" dirty="0" smtClean="0"/>
              <a:t> </a:t>
            </a:r>
            <a:r>
              <a:rPr lang="en-US" altLang="zh-TW" dirty="0" smtClean="0"/>
              <a:t>(CA)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78" y="1600200"/>
            <a:ext cx="5160443" cy="4525963"/>
          </a:xfrm>
        </p:spPr>
      </p:pic>
    </p:spTree>
    <p:extLst>
      <p:ext uri="{BB962C8B-B14F-4D97-AF65-F5344CB8AC3E}">
        <p14:creationId xmlns:p14="http://schemas.microsoft.com/office/powerpoint/2010/main" val="184681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Response time - CA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51</a:t>
            </a:fld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61604"/>
              </p:ext>
            </p:extLst>
          </p:nvPr>
        </p:nvGraphicFramePr>
        <p:xfrm>
          <a:off x="179512" y="2322955"/>
          <a:ext cx="8712968" cy="2440156"/>
        </p:xfrm>
        <a:graphic>
          <a:graphicData uri="http://schemas.openxmlformats.org/drawingml/2006/table">
            <a:tbl>
              <a:tblPr/>
              <a:tblGrid>
                <a:gridCol w="1089121"/>
                <a:gridCol w="1089121"/>
                <a:gridCol w="1089121"/>
                <a:gridCol w="1089121"/>
                <a:gridCol w="1089121"/>
                <a:gridCol w="1089121"/>
                <a:gridCol w="1089121"/>
                <a:gridCol w="1089121"/>
              </a:tblGrid>
              <a:tr h="457973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Processed Routes</a:t>
                      </a:r>
                      <a:endParaRPr lang="en-US" sz="1200" dirty="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Total time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Skyline time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Reconstruct time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Reconstruct scoring time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Original scoring time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Count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Count</a:t>
                      </a:r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(%)</a:t>
                      </a:r>
                      <a:endParaRPr lang="en-US" sz="1200" dirty="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5000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2.56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0.70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0.33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0.04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0.29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31646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70.53%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10000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6.33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2.87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1.26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0.31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0.64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8083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18.01%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15000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14.10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8.06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2.79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0.87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0.95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2628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5.86%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20000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26.88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17.87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4.52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1.67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1.15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1124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2.51%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25000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43.27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29.82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6.65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3.24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1.49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430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0.96%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30000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64.90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47.79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8.79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4.13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1.76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296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0.66%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&gt;30000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118.32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87.21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15.88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8.67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2.77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663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1.48%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494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Response time - FB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52</a:t>
            </a:fld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982327"/>
              </p:ext>
            </p:extLst>
          </p:nvPr>
        </p:nvGraphicFramePr>
        <p:xfrm>
          <a:off x="179512" y="2322955"/>
          <a:ext cx="8712968" cy="2440156"/>
        </p:xfrm>
        <a:graphic>
          <a:graphicData uri="http://schemas.openxmlformats.org/drawingml/2006/table">
            <a:tbl>
              <a:tblPr/>
              <a:tblGrid>
                <a:gridCol w="1089121"/>
                <a:gridCol w="1089121"/>
                <a:gridCol w="1089121"/>
                <a:gridCol w="1089121"/>
                <a:gridCol w="1089121"/>
                <a:gridCol w="1089121"/>
                <a:gridCol w="1089121"/>
                <a:gridCol w="1089121"/>
              </a:tblGrid>
              <a:tr h="457973"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Processed Routes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Total time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Skyline time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Reconstruct time</a:t>
                      </a:r>
                      <a:endParaRPr lang="en-US" sz="1200" dirty="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Reconstruct scoring time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Original scoring time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Counts</a:t>
                      </a:r>
                      <a:endParaRPr lang="en-US" sz="120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Count</a:t>
                      </a:r>
                      <a:r>
                        <a:rPr lang="en-US" altLang="zh-TW" sz="1200" b="1" dirty="0" smtClean="0">
                          <a:solidFill>
                            <a:srgbClr val="000000"/>
                          </a:solidFill>
                          <a:effectLst/>
                          <a:latin typeface="Helvetica" charset="0"/>
                        </a:rPr>
                        <a:t>(%)</a:t>
                      </a:r>
                      <a:endParaRPr lang="en-US" sz="1200" dirty="0">
                        <a:effectLst/>
                      </a:endParaRPr>
                    </a:p>
                  </a:txBody>
                  <a:tcPr marL="44245" marR="44245" marT="44245" marB="4424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C0BF"/>
                    </a:solidFill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5000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2.89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0.76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0.46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0.02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0.24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21717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49.63%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10000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4.99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1.63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1.27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0.12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0.53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13231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30.23%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15000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8.86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3.26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2.66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0.56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0.83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4079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9.32%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20000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12.90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4.72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4.24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1.11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1.12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1687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3.86%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25000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17.57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6.36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5.91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1.96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1.40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928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2.12%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30000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24.31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9.22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7.88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3.31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1.63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555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1.27%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3169"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&gt;30000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48.88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21.93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13.57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7.61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2.52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1564</a:t>
                      </a:r>
                      <a:endParaRPr lang="zh-TW" altLang="en-US" sz="120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sz="1200" dirty="0" smtClean="0">
                          <a:solidFill>
                            <a:srgbClr val="000000"/>
                          </a:solidFill>
                          <a:effectLst/>
                          <a:latin typeface="Verdana" charset="0"/>
                        </a:rPr>
                        <a:t>3.57%</a:t>
                      </a:r>
                      <a:endParaRPr lang="zh-TW" altLang="en-US" sz="1200" dirty="0">
                        <a:effectLst/>
                      </a:endParaRPr>
                    </a:p>
                  </a:txBody>
                  <a:tcPr marL="22123" marR="22123" marT="22123" marB="22123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Demo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hlinkClick r:id="rId2"/>
              </a:rPr>
              <a:t>http://</a:t>
            </a:r>
            <a:r>
              <a:rPr kumimoji="1" lang="en-US" altLang="zh-TW" dirty="0" err="1">
                <a:hlinkClick r:id="rId2"/>
              </a:rPr>
              <a:t>kjcho.me</a:t>
            </a:r>
            <a:r>
              <a:rPr kumimoji="1" lang="en-US" altLang="zh-TW" dirty="0">
                <a:hlinkClick r:id="rId2"/>
              </a:rPr>
              <a:t>/KSTR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9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Keyword-aware Skyline Travel Route Recommendation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>
                <a:solidFill>
                  <a:srgbClr val="0070C0"/>
                </a:solidFill>
              </a:rPr>
              <a:t>LBSN Dataset</a:t>
            </a:r>
          </a:p>
          <a:p>
            <a:pPr lvl="1"/>
            <a:r>
              <a:rPr kumimoji="1" lang="en-US" altLang="zh-TW" dirty="0" smtClean="0"/>
              <a:t>Geographical check-ins</a:t>
            </a:r>
            <a:endParaRPr kumimoji="1" lang="en-US" altLang="zh-TW" dirty="0"/>
          </a:p>
          <a:p>
            <a:pPr lvl="1"/>
            <a:r>
              <a:rPr kumimoji="1" lang="en-US" altLang="zh-TW" dirty="0" smtClean="0"/>
              <a:t>Friend relationships</a:t>
            </a:r>
          </a:p>
          <a:p>
            <a:r>
              <a:rPr kumimoji="1" lang="en-US" altLang="zh-TW" dirty="0" smtClean="0">
                <a:solidFill>
                  <a:srgbClr val="0070C0"/>
                </a:solidFill>
              </a:rPr>
              <a:t>Input: </a:t>
            </a:r>
            <a:r>
              <a:rPr kumimoji="1" lang="en-US" altLang="zh-TW" dirty="0" smtClean="0"/>
              <a:t>Visit region, Keywords</a:t>
            </a:r>
          </a:p>
          <a:p>
            <a:r>
              <a:rPr kumimoji="1" lang="en-US" altLang="zh-TW" dirty="0" smtClean="0">
                <a:solidFill>
                  <a:srgbClr val="0070C0"/>
                </a:solidFill>
              </a:rPr>
              <a:t>Output: </a:t>
            </a:r>
            <a:r>
              <a:rPr kumimoji="1" lang="en-US" altLang="zh-TW" dirty="0" smtClean="0"/>
              <a:t>Skyline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travel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routes with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user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preference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by keywords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551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Example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7" name="圖片 6" descr="intro_exampl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40768"/>
            <a:ext cx="4176464" cy="3430297"/>
          </a:xfrm>
          <a:prstGeom prst="rect">
            <a:avLst/>
          </a:prstGeom>
        </p:spPr>
      </p:pic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/>
          </a:bodyPr>
          <a:lstStyle/>
          <a:p>
            <a:endParaRPr kumimoji="1" lang="en-US" altLang="zh-TW" sz="2800" dirty="0" smtClean="0">
              <a:solidFill>
                <a:srgbClr val="0070C0"/>
              </a:solidFill>
            </a:endParaRPr>
          </a:p>
          <a:p>
            <a:endParaRPr kumimoji="1" lang="en-US" altLang="zh-TW" sz="2800" dirty="0">
              <a:solidFill>
                <a:srgbClr val="0070C0"/>
              </a:solidFill>
            </a:endParaRPr>
          </a:p>
          <a:p>
            <a:endParaRPr kumimoji="1" lang="en-US" altLang="zh-TW" sz="2800" dirty="0" smtClean="0">
              <a:solidFill>
                <a:srgbClr val="0070C0"/>
              </a:solidFill>
            </a:endParaRPr>
          </a:p>
          <a:p>
            <a:endParaRPr kumimoji="1" lang="en-US" altLang="zh-TW" sz="2800" dirty="0">
              <a:solidFill>
                <a:srgbClr val="0070C0"/>
              </a:solidFill>
            </a:endParaRPr>
          </a:p>
          <a:p>
            <a:endParaRPr kumimoji="1" lang="en-US" altLang="zh-TW" sz="28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kumimoji="1" lang="en-US" altLang="zh-TW" sz="2800" dirty="0" smtClean="0">
              <a:solidFill>
                <a:srgbClr val="0070C0"/>
              </a:solidFill>
            </a:endParaRPr>
          </a:p>
          <a:p>
            <a:r>
              <a:rPr kumimoji="1" lang="en-US" altLang="zh-TW" sz="2800" dirty="0" smtClean="0">
                <a:solidFill>
                  <a:srgbClr val="0070C0"/>
                </a:solidFill>
              </a:rPr>
              <a:t>Input:</a:t>
            </a:r>
            <a:r>
              <a:rPr kumimoji="1" lang="en-US" altLang="zh-TW" sz="2400" dirty="0" smtClean="0">
                <a:solidFill>
                  <a:srgbClr val="0070C0"/>
                </a:solidFill>
              </a:rPr>
              <a:t> </a:t>
            </a:r>
            <a:r>
              <a:rPr kumimoji="1" lang="en-US" altLang="zh-TW" sz="2400" dirty="0"/>
              <a:t>Sydney</a:t>
            </a:r>
            <a:r>
              <a:rPr kumimoji="1" lang="en-US" altLang="zh-TW" sz="2400" i="1" dirty="0"/>
              <a:t>, </a:t>
            </a:r>
            <a:r>
              <a:rPr kumimoji="1" lang="en-US" altLang="zh-TW" sz="2400" dirty="0"/>
              <a:t>keywords:[“Whisky”</a:t>
            </a:r>
            <a:r>
              <a:rPr kumimoji="1" lang="zh-TW" altLang="zh-TW" sz="2400" dirty="0"/>
              <a:t>,</a:t>
            </a:r>
            <a:r>
              <a:rPr kumimoji="1" lang="en-US" altLang="zh-TW" sz="2400" dirty="0"/>
              <a:t>“Sydney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Cove”</a:t>
            </a:r>
            <a:r>
              <a:rPr kumimoji="1" lang="zh-TW" altLang="zh-TW" sz="2400" dirty="0"/>
              <a:t>,</a:t>
            </a:r>
            <a:r>
              <a:rPr kumimoji="1" lang="en-US" altLang="zh-TW" sz="2400" dirty="0"/>
              <a:t>“Sunset”]</a:t>
            </a:r>
          </a:p>
          <a:p>
            <a:r>
              <a:rPr kumimoji="1" lang="en-US" altLang="zh-TW" sz="2800" dirty="0" smtClean="0">
                <a:solidFill>
                  <a:srgbClr val="0070C0"/>
                </a:solidFill>
              </a:rPr>
              <a:t>Output</a:t>
            </a:r>
            <a:r>
              <a:rPr kumimoji="1" lang="en-US" altLang="zh-TW" sz="2800" dirty="0">
                <a:solidFill>
                  <a:srgbClr val="0070C0"/>
                </a:solidFill>
              </a:rPr>
              <a:t>: </a:t>
            </a:r>
            <a:endParaRPr kumimoji="1" lang="en-US" altLang="zh-TW" sz="2800" dirty="0" smtClean="0">
              <a:solidFill>
                <a:srgbClr val="0070C0"/>
              </a:solidFill>
            </a:endParaRPr>
          </a:p>
          <a:p>
            <a:pPr lvl="1"/>
            <a:r>
              <a:rPr kumimoji="1" lang="en-US" altLang="zh-TW" sz="2400" dirty="0" smtClean="0"/>
              <a:t>T2, { P3(12:30), P4(17:00), P5(19:00), P6(19:30) } (</a:t>
            </a:r>
            <a:r>
              <a:rPr lang="en-US" altLang="zh-TW" sz="2400" dirty="0" smtClean="0"/>
              <a:t>0.15,0.44)</a:t>
            </a:r>
            <a:endParaRPr kumimoji="1" lang="en-US" altLang="zh-TW" sz="2400" dirty="0" smtClean="0"/>
          </a:p>
          <a:p>
            <a:pPr lvl="1"/>
            <a:r>
              <a:rPr kumimoji="1" lang="en-US" altLang="zh-TW" sz="2400" dirty="0" smtClean="0"/>
              <a:t>T3</a:t>
            </a:r>
            <a:r>
              <a:rPr kumimoji="1" lang="en-US" altLang="zh-TW" sz="2400" dirty="0"/>
              <a:t>, { </a:t>
            </a:r>
            <a:r>
              <a:rPr kumimoji="1" lang="en-US" altLang="zh-TW" sz="2400" dirty="0" smtClean="0"/>
              <a:t>P7</a:t>
            </a:r>
            <a:r>
              <a:rPr kumimoji="1" lang="en-US" altLang="zh-TW" sz="2400" dirty="0"/>
              <a:t>(18:30), </a:t>
            </a:r>
            <a:r>
              <a:rPr kumimoji="1" lang="en-US" altLang="zh-TW" sz="2400" dirty="0" smtClean="0"/>
              <a:t>P8</a:t>
            </a:r>
            <a:r>
              <a:rPr kumimoji="1" lang="en-US" altLang="zh-TW" sz="2400" dirty="0"/>
              <a:t>(19:30), </a:t>
            </a:r>
            <a:r>
              <a:rPr kumimoji="1" lang="en-US" altLang="zh-TW" sz="2400" dirty="0" smtClean="0"/>
              <a:t>P9</a:t>
            </a:r>
            <a:r>
              <a:rPr kumimoji="1" lang="en-US" altLang="zh-TW" sz="2400" dirty="0"/>
              <a:t>(20:00) </a:t>
            </a:r>
            <a:r>
              <a:rPr kumimoji="1" lang="en-US" altLang="zh-TW" sz="2400" dirty="0" smtClean="0"/>
              <a:t>} (</a:t>
            </a:r>
            <a:r>
              <a:rPr lang="en-US" altLang="zh-TW" sz="2400" dirty="0" smtClean="0"/>
              <a:t>0.18,0.3)</a:t>
            </a:r>
            <a:endParaRPr lang="en-US" altLang="zh-TW" sz="2400" dirty="0"/>
          </a:p>
          <a:p>
            <a:pPr lvl="1"/>
            <a:endParaRPr kumimoji="1" lang="en-US" altLang="zh-TW" sz="2400" dirty="0" smtClean="0"/>
          </a:p>
          <a:p>
            <a:pPr lvl="1"/>
            <a:endParaRPr kumimoji="1" lang="en-US" altLang="zh-TW" sz="24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32101"/>
              </p:ext>
            </p:extLst>
          </p:nvPr>
        </p:nvGraphicFramePr>
        <p:xfrm>
          <a:off x="4355976" y="1395081"/>
          <a:ext cx="4608511" cy="3114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5"/>
                <a:gridCol w="504056"/>
                <a:gridCol w="504056"/>
                <a:gridCol w="1047890"/>
                <a:gridCol w="680303"/>
                <a:gridCol w="13681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effectLst/>
                          <a:latin typeface="NimbusRomNo9L"/>
                        </a:rPr>
                        <a:t>Tid</a:t>
                      </a:r>
                      <a:r>
                        <a:rPr lang="en-US" altLang="zh-TW" sz="1400" dirty="0">
                          <a:effectLst/>
                          <a:latin typeface="NimbusRomNo9L"/>
                        </a:rPr>
                        <a:t> </a:t>
                      </a:r>
                      <a:endParaRPr lang="zh-TW" altLang="en-US" sz="4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effectLst/>
                          <a:latin typeface="NimbusRomNo9L"/>
                        </a:rPr>
                        <a:t>Uid</a:t>
                      </a:r>
                      <a:r>
                        <a:rPr lang="en-US" altLang="zh-TW" sz="1400" dirty="0">
                          <a:effectLst/>
                          <a:latin typeface="NimbusRomNo9L"/>
                        </a:rPr>
                        <a:t> </a:t>
                      </a:r>
                      <a:endParaRPr lang="zh-TW" altLang="en-US" sz="4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dirty="0" err="1">
                          <a:effectLst/>
                          <a:latin typeface="NimbusRomNo9L"/>
                        </a:rPr>
                        <a:t>Pid</a:t>
                      </a:r>
                      <a:r>
                        <a:rPr lang="en-US" altLang="zh-TW" sz="1400" dirty="0">
                          <a:effectLst/>
                          <a:latin typeface="NimbusRomNo9L"/>
                        </a:rPr>
                        <a:t> </a:t>
                      </a:r>
                      <a:endParaRPr lang="zh-TW" altLang="en-US" sz="4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effectLst/>
                          <a:latin typeface="NimbusRomNo9L"/>
                        </a:rPr>
                        <a:t>Category </a:t>
                      </a:r>
                      <a:endParaRPr lang="en-US" sz="40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NimbusRomNo9L"/>
                        </a:rPr>
                        <a:t>time </a:t>
                      </a:r>
                      <a:endParaRPr lang="en-US" sz="400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NimbusRomNo9L"/>
                        </a:rPr>
                        <a:t>POI </a:t>
                      </a:r>
                      <a:r>
                        <a:rPr lang="en-US" sz="1400" dirty="0" smtClean="0">
                          <a:effectLst/>
                          <a:latin typeface="NimbusRomNo9L"/>
                        </a:rPr>
                        <a:t>feature score </a:t>
                      </a:r>
                      <a:endParaRPr lang="en-US" sz="4000" dirty="0">
                        <a:effectLst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+mn-lt"/>
                        </a:rPr>
                        <a:t>T2 </a:t>
                      </a:r>
                      <a:endParaRPr lang="zh-TW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u2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effectLst/>
                          <a:latin typeface="+mn-lt"/>
                        </a:rPr>
                        <a:t>P3 </a:t>
                      </a:r>
                      <a:endParaRPr lang="zh-TW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Bar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12:30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+mn-lt"/>
                        </a:rPr>
                        <a:t>(0.25, 0.2) </a:t>
                      </a:r>
                      <a:endParaRPr lang="zh-TW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T2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u2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effectLst/>
                          <a:latin typeface="+mn-lt"/>
                        </a:rPr>
                        <a:t>P4 </a:t>
                      </a:r>
                      <a:endParaRPr lang="zh-TW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Sunset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17:00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(0.05, 0.2)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T2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u2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effectLst/>
                          <a:latin typeface="+mn-lt"/>
                        </a:rPr>
                        <a:t>P5 </a:t>
                      </a:r>
                      <a:endParaRPr lang="zh-TW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Bar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19:00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(0.2, 0.8)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T2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u2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effectLst/>
                          <a:latin typeface="+mn-lt"/>
                        </a:rPr>
                        <a:t>P6 </a:t>
                      </a:r>
                      <a:endParaRPr lang="zh-TW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Bar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19:30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(0.25, 0.8)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T3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u3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effectLst/>
                          <a:latin typeface="+mn-lt"/>
                        </a:rPr>
                        <a:t>P7 </a:t>
                      </a:r>
                      <a:endParaRPr lang="zh-TW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  <a:latin typeface="+mn-lt"/>
                        </a:rPr>
                        <a:t>Sunset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18:30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(0.4, 0.8)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T3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u3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effectLst/>
                          <a:latin typeface="+mn-lt"/>
                        </a:rPr>
                        <a:t>P8 </a:t>
                      </a:r>
                      <a:endParaRPr lang="zh-TW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  <a:latin typeface="+mn-lt"/>
                        </a:rPr>
                        <a:t>Opera House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19:30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(0.04, 0.3)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T3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u3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 smtClean="0">
                          <a:effectLst/>
                          <a:latin typeface="+mn-lt"/>
                        </a:rPr>
                        <a:t>P9 </a:t>
                      </a:r>
                      <a:endParaRPr lang="zh-TW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Bar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>
                          <a:effectLst/>
                          <a:latin typeface="+mn-lt"/>
                        </a:rPr>
                        <a:t>20:00 </a:t>
                      </a:r>
                      <a:endParaRPr lang="zh-TW" altLang="en-US" sz="1200"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200" dirty="0">
                          <a:effectLst/>
                          <a:latin typeface="+mn-lt"/>
                        </a:rPr>
                        <a:t>(0.1, 0.1) </a:t>
                      </a:r>
                      <a:endParaRPr lang="zh-TW" altLang="en-US" sz="1200" dirty="0">
                        <a:effectLst/>
                        <a:latin typeface="+mn-lt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66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35" y="4237158"/>
            <a:ext cx="2382694" cy="204331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Related Work 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Problem: </a:t>
            </a:r>
            <a:r>
              <a:rPr kumimoji="1" lang="en-US" altLang="zh-TW" sz="2400" dirty="0" smtClean="0"/>
              <a:t>Approximate </a:t>
            </a:r>
            <a:r>
              <a:rPr kumimoji="1" lang="en-US" altLang="zh-TW" sz="2400" dirty="0"/>
              <a:t>keyword search in large scale semantic trajectory </a:t>
            </a:r>
            <a:r>
              <a:rPr kumimoji="1" lang="en-US" altLang="zh-TW" sz="2400" dirty="0" smtClean="0"/>
              <a:t>database</a:t>
            </a: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Input</a:t>
            </a:r>
            <a:r>
              <a:rPr kumimoji="1" lang="en-US" altLang="zh-TW" sz="2400" dirty="0">
                <a:solidFill>
                  <a:srgbClr val="0070C0"/>
                </a:solidFill>
              </a:rPr>
              <a:t>: </a:t>
            </a:r>
            <a:r>
              <a:rPr kumimoji="1" lang="en-US" altLang="zh-TW" sz="2400" dirty="0"/>
              <a:t>K</a:t>
            </a:r>
            <a:r>
              <a:rPr kumimoji="1" lang="en-US" altLang="zh-TW" sz="2400" dirty="0" smtClean="0"/>
              <a:t>eywords</a:t>
            </a: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Output</a:t>
            </a:r>
            <a:r>
              <a:rPr kumimoji="1" lang="en-US" altLang="zh-TW" sz="2400" dirty="0">
                <a:solidFill>
                  <a:srgbClr val="0070C0"/>
                </a:solidFill>
              </a:rPr>
              <a:t>: </a:t>
            </a:r>
            <a:r>
              <a:rPr kumimoji="1" lang="en-US" altLang="zh-TW" sz="2400" dirty="0"/>
              <a:t>K</a:t>
            </a:r>
            <a:r>
              <a:rPr kumimoji="1" lang="en-US" altLang="zh-TW" sz="2400" dirty="0" smtClean="0"/>
              <a:t> </a:t>
            </a:r>
            <a:r>
              <a:rPr kumimoji="1" lang="en-US" altLang="zh-TW" sz="2400" dirty="0"/>
              <a:t>trajectories with the most relevant keywords and the least travel effort (travel distance</a:t>
            </a:r>
            <a:r>
              <a:rPr kumimoji="1" lang="en-US" altLang="zh-TW" sz="2400" dirty="0" smtClean="0"/>
              <a:t>)</a:t>
            </a: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Method: </a:t>
            </a:r>
            <a:r>
              <a:rPr kumimoji="1" lang="en-US" altLang="zh-TW" sz="2400" dirty="0" smtClean="0"/>
              <a:t>Consider keyword travel distance and travel distance</a:t>
            </a:r>
            <a:endParaRPr kumimoji="1"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76672" y="6211669"/>
            <a:ext cx="8867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dirty="0" err="1" smtClean="0"/>
              <a:t>Bolong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Zheng  et al. </a:t>
            </a:r>
            <a:r>
              <a:rPr kumimoji="1" lang="en-US" altLang="zh-TW" dirty="0" smtClean="0"/>
              <a:t>“Approximate </a:t>
            </a:r>
            <a:r>
              <a:rPr kumimoji="1" lang="en-US" altLang="zh-TW" dirty="0"/>
              <a:t>Keyword Search in Semantic Trajectory </a:t>
            </a:r>
            <a:r>
              <a:rPr kumimoji="1" lang="en-US" altLang="zh-TW" dirty="0" smtClean="0"/>
              <a:t>Database” </a:t>
            </a:r>
            <a:r>
              <a:rPr kumimoji="1" lang="en-US" altLang="zh-TW" dirty="0"/>
              <a:t>, </a:t>
            </a:r>
            <a:r>
              <a:rPr kumimoji="1" lang="en-US" altLang="zh-TW" dirty="0" smtClean="0"/>
              <a:t>IEEE </a:t>
            </a:r>
            <a:r>
              <a:rPr kumimoji="1" lang="en-US" altLang="zh-TW" dirty="0"/>
              <a:t>International Conference on Data </a:t>
            </a:r>
            <a:r>
              <a:rPr kumimoji="1" lang="en-US" altLang="zh-TW" dirty="0" smtClean="0"/>
              <a:t>Engineering (ICDE 2015)</a:t>
            </a:r>
            <a:endParaRPr kumimoji="1"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/>
          <a:srcRect t="15057" b="-15057"/>
          <a:stretch/>
        </p:blipFill>
        <p:spPr>
          <a:xfrm>
            <a:off x="743105" y="4150746"/>
            <a:ext cx="3384376" cy="255327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28184" y="4797152"/>
            <a:ext cx="26266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323232"/>
                </a:solidFill>
              </a:rPr>
              <a:t>Query</a:t>
            </a:r>
            <a:r>
              <a:rPr lang="en-US" altLang="zh-TW" b="1" dirty="0" smtClean="0">
                <a:solidFill>
                  <a:srgbClr val="323232"/>
                </a:solidFill>
              </a:rPr>
              <a:t>:</a:t>
            </a:r>
            <a:r>
              <a:rPr lang="zh-TW" altLang="en-US" b="1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”</a:t>
            </a:r>
            <a:r>
              <a:rPr lang="en-US" altLang="zh-TW" dirty="0">
                <a:solidFill>
                  <a:srgbClr val="323232"/>
                </a:solidFill>
              </a:rPr>
              <a:t>Restaurant” </a:t>
            </a:r>
            <a:endParaRPr lang="zh-TW" altLang="en-US" dirty="0" smtClean="0">
              <a:solidFill>
                <a:srgbClr val="323232"/>
              </a:solidFill>
            </a:endParaRPr>
          </a:p>
          <a:p>
            <a:r>
              <a:rPr lang="en-US" altLang="zh-TW" dirty="0" smtClean="0">
                <a:solidFill>
                  <a:srgbClr val="323232"/>
                </a:solidFill>
              </a:rPr>
              <a:t>,“</a:t>
            </a:r>
            <a:r>
              <a:rPr lang="en-US" altLang="zh-TW" dirty="0">
                <a:solidFill>
                  <a:srgbClr val="323232"/>
                </a:solidFill>
              </a:rPr>
              <a:t>Theatre</a:t>
            </a:r>
            <a:r>
              <a:rPr lang="en-US" altLang="zh-TW" dirty="0" smtClean="0">
                <a:solidFill>
                  <a:srgbClr val="323232"/>
                </a:solidFill>
              </a:rPr>
              <a:t>”</a:t>
            </a:r>
            <a:endParaRPr lang="zh-TW" altLang="en-US" dirty="0" smtClean="0">
              <a:solidFill>
                <a:srgbClr val="323232"/>
              </a:solidFill>
            </a:endParaRPr>
          </a:p>
          <a:p>
            <a:r>
              <a:rPr lang="en-US" altLang="zh-TW" b="1" dirty="0" smtClean="0">
                <a:solidFill>
                  <a:srgbClr val="323232"/>
                </a:solidFill>
              </a:rPr>
              <a:t>Output:</a:t>
            </a:r>
            <a:r>
              <a:rPr lang="zh-TW" altLang="en-US" b="1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T</a:t>
            </a:r>
            <a:r>
              <a:rPr lang="en-US" altLang="zh-TW" baseline="-25000" dirty="0" smtClean="0">
                <a:solidFill>
                  <a:srgbClr val="323232"/>
                </a:solidFill>
              </a:rPr>
              <a:t>1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From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P</a:t>
            </a:r>
            <a:r>
              <a:rPr lang="en-US" altLang="zh-TW" baseline="30000" dirty="0" smtClean="0">
                <a:solidFill>
                  <a:srgbClr val="323232"/>
                </a:solidFill>
              </a:rPr>
              <a:t>1</a:t>
            </a:r>
            <a:r>
              <a:rPr lang="en-US" altLang="zh-TW" baseline="-25000" dirty="0" smtClean="0">
                <a:solidFill>
                  <a:srgbClr val="323232"/>
                </a:solidFill>
              </a:rPr>
              <a:t>1</a:t>
            </a:r>
            <a:r>
              <a:rPr lang="zh-TW" altLang="en-US" dirty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to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P</a:t>
            </a:r>
            <a:r>
              <a:rPr lang="en-US" altLang="zh-TW" baseline="30000" dirty="0" smtClean="0">
                <a:solidFill>
                  <a:srgbClr val="323232"/>
                </a:solidFill>
              </a:rPr>
              <a:t>1</a:t>
            </a:r>
            <a:r>
              <a:rPr lang="en-US" altLang="zh-TW" baseline="-25000" dirty="0" smtClean="0">
                <a:solidFill>
                  <a:srgbClr val="323232"/>
                </a:solidFill>
              </a:rPr>
              <a:t>4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101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Related Work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80928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Problem: </a:t>
            </a:r>
            <a:r>
              <a:rPr kumimoji="1" lang="en-US" altLang="zh-TW" sz="2400" dirty="0">
                <a:solidFill>
                  <a:srgbClr val="000000"/>
                </a:solidFill>
              </a:rPr>
              <a:t>Exploiting Large-Scale Check-in Data to Recommend Time-Sensitive </a:t>
            </a:r>
            <a:r>
              <a:rPr kumimoji="1" lang="en-US" altLang="zh-TW" sz="2400" dirty="0" smtClean="0">
                <a:solidFill>
                  <a:srgbClr val="000000"/>
                </a:solidFill>
              </a:rPr>
              <a:t>Routes</a:t>
            </a: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Input</a:t>
            </a:r>
            <a:r>
              <a:rPr kumimoji="1" lang="en-US" altLang="zh-TW" sz="2400" dirty="0">
                <a:solidFill>
                  <a:srgbClr val="0070C0"/>
                </a:solidFill>
              </a:rPr>
              <a:t>: </a:t>
            </a:r>
            <a:r>
              <a:rPr kumimoji="1" lang="en-US" altLang="zh-TW" sz="2400" dirty="0" smtClean="0"/>
              <a:t>Start location, visiting location numbers</a:t>
            </a:r>
            <a:endParaRPr kumimoji="1" lang="en-US" altLang="zh-TW" sz="2400" dirty="0"/>
          </a:p>
          <a:p>
            <a:r>
              <a:rPr kumimoji="1" lang="en-US" altLang="zh-TW" sz="2400" dirty="0">
                <a:solidFill>
                  <a:srgbClr val="0070C0"/>
                </a:solidFill>
              </a:rPr>
              <a:t>Output</a:t>
            </a:r>
            <a:r>
              <a:rPr kumimoji="1" lang="en-US" altLang="zh-TW" sz="2400" dirty="0" smtClean="0">
                <a:solidFill>
                  <a:srgbClr val="0070C0"/>
                </a:solidFill>
              </a:rPr>
              <a:t>: </a:t>
            </a:r>
            <a:r>
              <a:rPr kumimoji="1" lang="en-US" altLang="zh-TW" sz="2400" dirty="0" smtClean="0"/>
              <a:t>Top-1 recommendation result </a:t>
            </a:r>
          </a:p>
          <a:p>
            <a:r>
              <a:rPr kumimoji="1" lang="en-US" altLang="zh-TW" sz="2400" dirty="0" smtClean="0">
                <a:solidFill>
                  <a:srgbClr val="0070C0"/>
                </a:solidFill>
              </a:rPr>
              <a:t>Method: </a:t>
            </a:r>
            <a:r>
              <a:rPr kumimoji="1" lang="en-US" altLang="zh-TW" sz="2400" dirty="0" smtClean="0"/>
              <a:t>Consider POI popularity, visiting time and visiting order</a:t>
            </a:r>
            <a:endParaRPr kumimoji="1" lang="zh-TW" altLang="en-US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30773-1275-4D3D-B788-154D2107BF97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76672" y="6021288"/>
            <a:ext cx="8867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dirty="0" err="1" smtClean="0"/>
              <a:t>Hsun</a:t>
            </a:r>
            <a:r>
              <a:rPr kumimoji="1" lang="en-US" altLang="zh-TW" dirty="0" smtClean="0"/>
              <a:t>-Ping Hsieh et al</a:t>
            </a:r>
            <a:r>
              <a:rPr kumimoji="1" lang="en-US" altLang="zh-TW" dirty="0"/>
              <a:t>. </a:t>
            </a:r>
            <a:r>
              <a:rPr kumimoji="1" lang="en-US" altLang="zh-TW" dirty="0" smtClean="0"/>
              <a:t>“Exploiting </a:t>
            </a:r>
            <a:r>
              <a:rPr kumimoji="1" lang="en-US" altLang="zh-TW" dirty="0"/>
              <a:t>Large-Scale Check-in Data to Recommend Time-Sensitive </a:t>
            </a:r>
            <a:r>
              <a:rPr kumimoji="1" lang="en-US" altLang="zh-TW" dirty="0" smtClean="0"/>
              <a:t>Routes”, </a:t>
            </a:r>
            <a:r>
              <a:rPr lang="en-US" altLang="zh-TW" dirty="0" smtClean="0"/>
              <a:t>ACM </a:t>
            </a:r>
            <a:r>
              <a:rPr lang="en-US" altLang="zh-TW" dirty="0"/>
              <a:t>SIGKDD International Workshop on Urban Computing (</a:t>
            </a:r>
            <a:r>
              <a:rPr lang="en-US" altLang="zh-TW" dirty="0" err="1" smtClean="0"/>
              <a:t>UrbComp</a:t>
            </a:r>
            <a:r>
              <a:rPr lang="en-US" altLang="zh-TW" dirty="0"/>
              <a:t> </a:t>
            </a:r>
            <a:r>
              <a:rPr lang="en-US" altLang="zh-TW" dirty="0" smtClean="0"/>
              <a:t>2012)</a:t>
            </a:r>
            <a:endParaRPr kumimoji="1" lang="en-US" altLang="zh-TW" dirty="0"/>
          </a:p>
        </p:txBody>
      </p:sp>
      <p:pic>
        <p:nvPicPr>
          <p:cNvPr id="8" name="圖片 7" descr="螢幕快照 2015-08-30 下午2.20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861048"/>
            <a:ext cx="2374032" cy="210069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83968" y="414908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b="1" dirty="0" smtClean="0">
                <a:solidFill>
                  <a:srgbClr val="323232"/>
                </a:solidFill>
              </a:rPr>
              <a:t>Query:</a:t>
            </a:r>
            <a:r>
              <a:rPr lang="zh-TW" altLang="en-US" b="1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Current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location,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visiting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location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number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zh-TW" altLang="zh-TW" dirty="0" smtClean="0">
                <a:solidFill>
                  <a:srgbClr val="323232"/>
                </a:solidFill>
              </a:rPr>
              <a:t>=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5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</a:p>
          <a:p>
            <a:r>
              <a:rPr lang="en-US" altLang="zh-TW" b="1" dirty="0" smtClean="0">
                <a:solidFill>
                  <a:srgbClr val="323232"/>
                </a:solidFill>
              </a:rPr>
              <a:t>Output:</a:t>
            </a:r>
            <a:r>
              <a:rPr lang="zh-TW" altLang="zh-TW" b="1" dirty="0" smtClean="0">
                <a:solidFill>
                  <a:srgbClr val="323232"/>
                </a:solidFill>
              </a:rPr>
              <a:t> </a:t>
            </a:r>
            <a:r>
              <a:rPr lang="zh-TW" altLang="zh-TW" dirty="0" smtClean="0">
                <a:solidFill>
                  <a:srgbClr val="323232"/>
                </a:solidFill>
              </a:rPr>
              <a:t>f</a:t>
            </a:r>
            <a:r>
              <a:rPr lang="en-US" altLang="zh-TW" dirty="0" smtClean="0">
                <a:solidFill>
                  <a:srgbClr val="323232"/>
                </a:solidFill>
              </a:rPr>
              <a:t>rom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current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location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to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location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r>
              <a:rPr lang="en-US" altLang="zh-TW" dirty="0" smtClean="0">
                <a:solidFill>
                  <a:srgbClr val="323232"/>
                </a:solidFill>
              </a:rPr>
              <a:t>5</a:t>
            </a:r>
            <a:r>
              <a:rPr lang="zh-TW" altLang="en-US" dirty="0" smtClean="0">
                <a:solidFill>
                  <a:srgbClr val="323232"/>
                </a:solidFill>
              </a:rPr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7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126784</TotalTime>
  <Words>4077</Words>
  <Application>Microsoft Macintosh PowerPoint</Application>
  <PresentationFormat>如螢幕大小 (4:3)</PresentationFormat>
  <Paragraphs>902</Paragraphs>
  <Slides>53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Helvetica</vt:lpstr>
      <vt:lpstr>Kozuka Gothic Pro L</vt:lpstr>
      <vt:lpstr>Microsoft JhengHei</vt:lpstr>
      <vt:lpstr>ＭＳ ゴシック</vt:lpstr>
      <vt:lpstr>NimbusRomNo9L</vt:lpstr>
      <vt:lpstr>Nyala</vt:lpstr>
      <vt:lpstr>Palatino</vt:lpstr>
      <vt:lpstr>Verdana</vt:lpstr>
      <vt:lpstr>Wingdings</vt:lpstr>
      <vt:lpstr>Zapf Dingbats</vt:lpstr>
      <vt:lpstr>新細明體</vt:lpstr>
      <vt:lpstr>Office 佈景主題</vt:lpstr>
      <vt:lpstr>PowerPoint 簡報</vt:lpstr>
      <vt:lpstr>Outline</vt:lpstr>
      <vt:lpstr>Introduction</vt:lpstr>
      <vt:lpstr>Travel route</vt:lpstr>
      <vt:lpstr>Motivation</vt:lpstr>
      <vt:lpstr>Keyword-aware Skyline Travel Route Recommendation </vt:lpstr>
      <vt:lpstr>Example</vt:lpstr>
      <vt:lpstr>Related Work </vt:lpstr>
      <vt:lpstr>Related Work</vt:lpstr>
      <vt:lpstr>Related Work</vt:lpstr>
      <vt:lpstr>Issue</vt:lpstr>
      <vt:lpstr>KSTR Framework</vt:lpstr>
      <vt:lpstr>KSTR Framework</vt:lpstr>
      <vt:lpstr>Offline Module – Keyword Extraction</vt:lpstr>
      <vt:lpstr>KSTR Framework</vt:lpstr>
      <vt:lpstr>Offline Module – POI factor</vt:lpstr>
      <vt:lpstr>Offline Module – POI factor</vt:lpstr>
      <vt:lpstr>Visiting time score example </vt:lpstr>
      <vt:lpstr>Offline Module – User factor</vt:lpstr>
      <vt:lpstr>KSTR Framework</vt:lpstr>
      <vt:lpstr>Query Keyword Matching</vt:lpstr>
      <vt:lpstr>Candidate Route Reconstruction </vt:lpstr>
      <vt:lpstr>Generation example</vt:lpstr>
      <vt:lpstr>Generation example</vt:lpstr>
      <vt:lpstr>Generation example</vt:lpstr>
      <vt:lpstr>Generation example</vt:lpstr>
      <vt:lpstr>Generation example</vt:lpstr>
      <vt:lpstr>Generation example</vt:lpstr>
      <vt:lpstr>Greedy pruning</vt:lpstr>
      <vt:lpstr>Skyline Travel Routes Search </vt:lpstr>
      <vt:lpstr>Experiment</vt:lpstr>
      <vt:lpstr>Check-in and Route distribution </vt:lpstr>
      <vt:lpstr>Efficiency - Tuning Approximate Parameters </vt:lpstr>
      <vt:lpstr>Efficiency – Scalability </vt:lpstr>
      <vt:lpstr>Efficiency - Response time </vt:lpstr>
      <vt:lpstr>Efficiency - Response time </vt:lpstr>
      <vt:lpstr>Evaluation of route prediction accuracy </vt:lpstr>
      <vt:lpstr>Evaluation of route prediction accuracy </vt:lpstr>
      <vt:lpstr>Demo </vt:lpstr>
      <vt:lpstr>Demo </vt:lpstr>
      <vt:lpstr>Demo </vt:lpstr>
      <vt:lpstr>Conclusion</vt:lpstr>
      <vt:lpstr>Q &amp; A</vt:lpstr>
      <vt:lpstr>Appendix</vt:lpstr>
      <vt:lpstr>Candidate route generation algorithm</vt:lpstr>
      <vt:lpstr>Keyword matching accuracy Precison@k</vt:lpstr>
      <vt:lpstr>Keyword matching Top-10 result</vt:lpstr>
      <vt:lpstr>Experiment settings</vt:lpstr>
      <vt:lpstr>Multi-processer selection</vt:lpstr>
      <vt:lpstr>Efficiency – Scalability (CA)</vt:lpstr>
      <vt:lpstr>Response time - CA</vt:lpstr>
      <vt:lpstr>Response time - FB</vt:lpstr>
      <vt:lpstr>Demo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Report</dc:title>
  <dc:creator>shiang</dc:creator>
  <cp:lastModifiedBy>Microsoft Office 使用者</cp:lastModifiedBy>
  <cp:revision>1765</cp:revision>
  <cp:lastPrinted>2015-09-01T01:00:58Z</cp:lastPrinted>
  <dcterms:created xsi:type="dcterms:W3CDTF">2012-10-04T15:27:36Z</dcterms:created>
  <dcterms:modified xsi:type="dcterms:W3CDTF">2015-09-13T17:40:52Z</dcterms:modified>
</cp:coreProperties>
</file>